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55" r:id="rId2"/>
    <p:sldMasterId id="2147483662" r:id="rId3"/>
    <p:sldMasterId id="2147483666" r:id="rId4"/>
    <p:sldMasterId id="2147483675" r:id="rId5"/>
    <p:sldMasterId id="2147483683" r:id="rId6"/>
  </p:sldMasterIdLst>
  <p:notesMasterIdLst>
    <p:notesMasterId r:id="rId32"/>
  </p:notesMasterIdLst>
  <p:handoutMasterIdLst>
    <p:handoutMasterId r:id="rId33"/>
  </p:handoutMasterIdLst>
  <p:sldIdLst>
    <p:sldId id="258" r:id="rId7"/>
    <p:sldId id="839" r:id="rId8"/>
    <p:sldId id="792" r:id="rId9"/>
    <p:sldId id="774" r:id="rId10"/>
    <p:sldId id="838" r:id="rId11"/>
    <p:sldId id="840" r:id="rId12"/>
    <p:sldId id="306" r:id="rId13"/>
    <p:sldId id="791" r:id="rId14"/>
    <p:sldId id="841" r:id="rId15"/>
    <p:sldId id="772" r:id="rId16"/>
    <p:sldId id="776" r:id="rId17"/>
    <p:sldId id="777" r:id="rId18"/>
    <p:sldId id="778" r:id="rId19"/>
    <p:sldId id="842" r:id="rId20"/>
    <p:sldId id="814" r:id="rId21"/>
    <p:sldId id="269" r:id="rId22"/>
    <p:sldId id="816" r:id="rId23"/>
    <p:sldId id="817" r:id="rId24"/>
    <p:sldId id="818" r:id="rId25"/>
    <p:sldId id="819" r:id="rId26"/>
    <p:sldId id="843" r:id="rId27"/>
    <p:sldId id="820" r:id="rId28"/>
    <p:sldId id="806" r:id="rId29"/>
    <p:sldId id="821" r:id="rId30"/>
    <p:sldId id="257" r:id="rId31"/>
  </p:sldIdLst>
  <p:sldSz cx="12192000" cy="6858000"/>
  <p:notesSz cx="6669088"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GGER Tobias" initials="ET" lastIdx="1" clrIdx="0">
    <p:extLst>
      <p:ext uri="{19B8F6BF-5375-455C-9EA6-DF929625EA0E}">
        <p15:presenceInfo xmlns:p15="http://schemas.microsoft.com/office/powerpoint/2012/main" userId="S-1-5-21-1342796642-150222213-1847928074-504784" providerId="AD"/>
      </p:ext>
    </p:extLst>
  </p:cmAuthor>
  <p:cmAuthor id="2" name="LAIMER Peter" initials="LP" lastIdx="3" clrIdx="1">
    <p:extLst>
      <p:ext uri="{19B8F6BF-5375-455C-9EA6-DF929625EA0E}">
        <p15:presenceInfo xmlns:p15="http://schemas.microsoft.com/office/powerpoint/2012/main" userId="S-1-5-21-1342796642-150222213-1847928074-119671" providerId="AD"/>
      </p:ext>
    </p:extLst>
  </p:cmAuthor>
  <p:cmAuthor id="3" name="DAUL Rebecca" initia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6996"/>
    <a:srgbClr val="B0063D"/>
    <a:srgbClr val="235578"/>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88055" autoAdjust="0"/>
  </p:normalViewPr>
  <p:slideViewPr>
    <p:cSldViewPr snapToGrid="0">
      <p:cViewPr varScale="1">
        <p:scale>
          <a:sx n="77" d="100"/>
          <a:sy n="77" d="100"/>
        </p:scale>
        <p:origin x="905" y="3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4325"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DatenR\R\PROJEKTE\Tourismus\_7PROJEKT-Tourismusakzeptanz\TA_2024\Diagramme_TA_2024.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DatenR\R\PROJEKTE\Tourismus\_7PROJEKT-Tourismusakzeptanz\TA_2024\Diagramme_TA_202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atenR\R\PROJEKTE\Tourismus\_7PROJEKT-Tourismusakzeptanz\TA_2024\Diagramme_TA_202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atenR\R\PROJEKTE\Tourismus\_7PROJEKT-Tourismusakzeptanz\TA_2024\Diagramme_TA_2024.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atenR\R\PROJEKTE\Tourismus\_7PROJEKT-Tourismusakzeptanz\TA_2024\Diagramme_TA_2024.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mn-lt"/>
                <a:ea typeface="+mn-ea"/>
                <a:cs typeface="+mn-cs"/>
              </a:defRPr>
            </a:pPr>
            <a:r>
              <a:rPr lang="en-GB" sz="1800" noProof="0" dirty="0"/>
              <a:t>Perceived</a:t>
            </a:r>
            <a:r>
              <a:rPr lang="en-GB" sz="1800" baseline="0" noProof="0" dirty="0"/>
              <a:t> impact of tourism incl. calculation of Tourism Acceptance Score (TAS)</a:t>
            </a:r>
            <a:endParaRPr lang="en-GB" sz="1800" noProof="0" dirty="0"/>
          </a:p>
        </c:rich>
      </c:tx>
      <c:layout>
        <c:manualLayout>
          <c:xMode val="edge"/>
          <c:yMode val="edge"/>
          <c:x val="0.18721591284177072"/>
          <c:y val="2.9038115842418607E-3"/>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2.6097297248078161E-2"/>
          <c:y val="8.8974616113822097E-2"/>
          <c:w val="0.94337398357628255"/>
          <c:h val="0.57818778790551795"/>
        </c:manualLayout>
      </c:layout>
      <c:barChart>
        <c:barDir val="col"/>
        <c:grouping val="clustered"/>
        <c:varyColors val="0"/>
        <c:ser>
          <c:idx val="0"/>
          <c:order val="0"/>
          <c:spPr>
            <a:solidFill>
              <a:schemeClr val="accent2">
                <a:lumMod val="75000"/>
              </a:schemeClr>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5-5F04-4F9B-85F2-3CFCE72A63DF}"/>
              </c:ext>
            </c:extLst>
          </c:dPt>
          <c:dPt>
            <c:idx val="1"/>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4-5F04-4F9B-85F2-3CFCE72A63DF}"/>
              </c:ext>
            </c:extLst>
          </c:dPt>
          <c:dPt>
            <c:idx val="2"/>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3-5F04-4F9B-85F2-3CFCE72A63DF}"/>
              </c:ext>
            </c:extLst>
          </c:dPt>
          <c:dPt>
            <c:idx val="3"/>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2-5F04-4F9B-85F2-3CFCE72A63DF}"/>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1-5F04-4F9B-85F2-3CFCE72A63DF}"/>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0-5F04-4F9B-85F2-3CFCE72A63DF}"/>
              </c:ext>
            </c:extLst>
          </c:dPt>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'G1'!$A$2:$A$7</c:f>
              <c:strCache>
                <c:ptCount val="6"/>
                <c:pt idx="0">
                  <c:v>Predominantly positive</c:v>
                </c:pt>
                <c:pt idx="1">
                  <c:v>Rather positive</c:v>
                </c:pt>
                <c:pt idx="2">
                  <c:v>Neutral</c:v>
                </c:pt>
                <c:pt idx="3">
                  <c:v>Rather negative</c:v>
                </c:pt>
                <c:pt idx="4">
                  <c:v>Predominantly negative</c:v>
                </c:pt>
                <c:pt idx="5">
                  <c:v>Don't know</c:v>
                </c:pt>
              </c:strCache>
            </c:strRef>
          </c:cat>
          <c:val>
            <c:numRef>
              <c:f>'G1'!$B$2:$B$7</c:f>
              <c:numCache>
                <c:formatCode>0%</c:formatCode>
                <c:ptCount val="6"/>
                <c:pt idx="0">
                  <c:v>0.19173451444991732</c:v>
                </c:pt>
                <c:pt idx="1">
                  <c:v>0.26180692555575885</c:v>
                </c:pt>
                <c:pt idx="2">
                  <c:v>0.39263516375071067</c:v>
                </c:pt>
                <c:pt idx="3">
                  <c:v>5.3810953760963724E-2</c:v>
                </c:pt>
                <c:pt idx="4">
                  <c:v>1.6413848625610617E-2</c:v>
                </c:pt>
                <c:pt idx="5">
                  <c:v>8.3598464382713678E-2</c:v>
                </c:pt>
              </c:numCache>
            </c:numRef>
          </c:val>
          <c:extLst>
            <c:ext xmlns:c16="http://schemas.microsoft.com/office/drawing/2014/chart" uri="{C3380CC4-5D6E-409C-BE32-E72D297353CC}">
              <c16:uniqueId val="{00000000-9E0D-48FD-8B4B-C63AB311F6A2}"/>
            </c:ext>
          </c:extLst>
        </c:ser>
        <c:dLbls>
          <c:showLegendKey val="0"/>
          <c:showVal val="0"/>
          <c:showCatName val="0"/>
          <c:showSerName val="0"/>
          <c:showPercent val="0"/>
          <c:showBubbleSize val="0"/>
        </c:dLbls>
        <c:gapWidth val="100"/>
        <c:overlap val="-27"/>
        <c:axId val="179505008"/>
        <c:axId val="179521808"/>
      </c:barChart>
      <c:catAx>
        <c:axId val="179505008"/>
        <c:scaling>
          <c:orientation val="minMax"/>
        </c:scaling>
        <c:delete val="0"/>
        <c:axPos val="b"/>
        <c:numFmt formatCode="General" sourceLinked="1"/>
        <c:majorTickMark val="none"/>
        <c:minorTickMark val="none"/>
        <c:tickLblPos val="nextTo"/>
        <c:spPr>
          <a:noFill/>
          <a:ln w="12700" cap="flat" cmpd="sng" algn="ctr">
            <a:solidFill>
              <a:schemeClr val="dk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79521808"/>
        <c:crosses val="autoZero"/>
        <c:auto val="1"/>
        <c:lblAlgn val="ctr"/>
        <c:lblOffset val="100"/>
        <c:noMultiLvlLbl val="0"/>
      </c:catAx>
      <c:valAx>
        <c:axId val="179521808"/>
        <c:scaling>
          <c:orientation val="minMax"/>
          <c:max val="0.75000000000000011"/>
          <c:min val="0"/>
        </c:scaling>
        <c:delete val="1"/>
        <c:axPos val="l"/>
        <c:numFmt formatCode="0%" sourceLinked="1"/>
        <c:majorTickMark val="none"/>
        <c:minorTickMark val="none"/>
        <c:tickLblPos val="nextTo"/>
        <c:crossAx val="1795050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ysClr val="windowText" lastClr="000000"/>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mn-lt"/>
                <a:ea typeface="+mn-ea"/>
                <a:cs typeface="+mn-cs"/>
              </a:defRPr>
            </a:pPr>
            <a:r>
              <a:rPr lang="en-GB" sz="1800" b="0" i="0" u="none" strike="noStrike" kern="1200" spc="0" baseline="0" noProof="0" dirty="0">
                <a:solidFill>
                  <a:sysClr val="windowText" lastClr="000000"/>
                </a:solidFill>
              </a:rPr>
              <a:t>Perceived importance of tourism for place of residence and Austria </a:t>
            </a:r>
            <a:r>
              <a:rPr lang="en-GB" sz="1800" b="0" i="0" u="none" strike="noStrike" kern="1200" spc="0" baseline="0" noProof="0" dirty="0">
                <a:solidFill>
                  <a:sysClr val="windowText" lastClr="000000"/>
                </a:solidFill>
                <a:effectLst/>
              </a:rPr>
              <a:t>– in percent</a:t>
            </a:r>
            <a:endParaRPr lang="en-GB" sz="1800" b="0" i="0" u="none" strike="noStrike" kern="1200" spc="0" baseline="0" noProof="0"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'G2_1 &amp; G2_2'!$B$2</c:f>
              <c:strCache>
                <c:ptCount val="1"/>
                <c:pt idx="0">
                  <c:v>Place of residence</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'G2_1 &amp; G2_2'!$A$3:$A$6</c:f>
              <c:strCache>
                <c:ptCount val="4"/>
                <c:pt idx="0">
                  <c:v>High importance</c:v>
                </c:pt>
                <c:pt idx="1">
                  <c:v>Medium importance</c:v>
                </c:pt>
                <c:pt idx="2">
                  <c:v>Low importance</c:v>
                </c:pt>
                <c:pt idx="3">
                  <c:v>Don't know</c:v>
                </c:pt>
              </c:strCache>
            </c:strRef>
          </c:cat>
          <c:val>
            <c:numRef>
              <c:f>'G2_1 &amp; G2_2'!$B$3:$B$6</c:f>
              <c:numCache>
                <c:formatCode>0%</c:formatCode>
                <c:ptCount val="4"/>
                <c:pt idx="0">
                  <c:v>0.39712080174645326</c:v>
                </c:pt>
                <c:pt idx="1">
                  <c:v>0.2765641501907351</c:v>
                </c:pt>
                <c:pt idx="2">
                  <c:v>0.24521738027088361</c:v>
                </c:pt>
                <c:pt idx="3">
                  <c:v>8.1097667791928021E-2</c:v>
                </c:pt>
              </c:numCache>
            </c:numRef>
          </c:val>
          <c:extLst>
            <c:ext xmlns:c16="http://schemas.microsoft.com/office/drawing/2014/chart" uri="{C3380CC4-5D6E-409C-BE32-E72D297353CC}">
              <c16:uniqueId val="{00000000-FF81-4F92-8334-8EE23139FF37}"/>
            </c:ext>
          </c:extLst>
        </c:ser>
        <c:ser>
          <c:idx val="1"/>
          <c:order val="1"/>
          <c:tx>
            <c:strRef>
              <c:f>'G2_1 &amp; G2_2'!$C$2</c:f>
              <c:strCache>
                <c:ptCount val="1"/>
                <c:pt idx="0">
                  <c:v>Austria</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'G2_1 &amp; G2_2'!$A$3:$A$6</c:f>
              <c:strCache>
                <c:ptCount val="4"/>
                <c:pt idx="0">
                  <c:v>High importance</c:v>
                </c:pt>
                <c:pt idx="1">
                  <c:v>Medium importance</c:v>
                </c:pt>
                <c:pt idx="2">
                  <c:v>Low importance</c:v>
                </c:pt>
                <c:pt idx="3">
                  <c:v>Don't know</c:v>
                </c:pt>
              </c:strCache>
            </c:strRef>
          </c:cat>
          <c:val>
            <c:numRef>
              <c:f>'G2_1 &amp; G2_2'!$C$3:$C$6</c:f>
              <c:numCache>
                <c:formatCode>0%</c:formatCode>
                <c:ptCount val="4"/>
                <c:pt idx="0">
                  <c:v>0.72877122780114145</c:v>
                </c:pt>
                <c:pt idx="1">
                  <c:v>0.18662403336087252</c:v>
                </c:pt>
                <c:pt idx="2">
                  <c:v>2.317163155387705E-2</c:v>
                </c:pt>
                <c:pt idx="3">
                  <c:v>6.1433107284109008E-2</c:v>
                </c:pt>
              </c:numCache>
            </c:numRef>
          </c:val>
          <c:extLst>
            <c:ext xmlns:c16="http://schemas.microsoft.com/office/drawing/2014/chart" uri="{C3380CC4-5D6E-409C-BE32-E72D297353CC}">
              <c16:uniqueId val="{00000001-FF81-4F92-8334-8EE23139FF37}"/>
            </c:ext>
          </c:extLst>
        </c:ser>
        <c:dLbls>
          <c:showLegendKey val="0"/>
          <c:showVal val="0"/>
          <c:showCatName val="0"/>
          <c:showSerName val="0"/>
          <c:showPercent val="0"/>
          <c:showBubbleSize val="0"/>
        </c:dLbls>
        <c:gapWidth val="100"/>
        <c:overlap val="-27"/>
        <c:axId val="639826552"/>
        <c:axId val="639819992"/>
      </c:barChart>
      <c:catAx>
        <c:axId val="639826552"/>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639819992"/>
        <c:crosses val="autoZero"/>
        <c:auto val="1"/>
        <c:lblAlgn val="ctr"/>
        <c:lblOffset val="100"/>
        <c:noMultiLvlLbl val="0"/>
      </c:catAx>
      <c:valAx>
        <c:axId val="639819992"/>
        <c:scaling>
          <c:orientation val="minMax"/>
        </c:scaling>
        <c:delete val="1"/>
        <c:axPos val="l"/>
        <c:numFmt formatCode="0%" sourceLinked="0"/>
        <c:majorTickMark val="none"/>
        <c:minorTickMark val="none"/>
        <c:tickLblPos val="nextTo"/>
        <c:crossAx val="639826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mn-lt"/>
                <a:ea typeface="+mn-ea"/>
                <a:cs typeface="+mn-cs"/>
              </a:defRPr>
            </a:pPr>
            <a:r>
              <a:rPr lang="en-GB" sz="1800" noProof="0" dirty="0">
                <a:solidFill>
                  <a:sysClr val="windowText" lastClr="000000"/>
                </a:solidFill>
              </a:rPr>
              <a:t>Perceived</a:t>
            </a:r>
            <a:r>
              <a:rPr lang="en-GB" sz="1800" baseline="0" noProof="0" dirty="0">
                <a:solidFill>
                  <a:sysClr val="windowText" lastClr="000000"/>
                </a:solidFill>
              </a:rPr>
              <a:t> number of tourists </a:t>
            </a:r>
            <a:r>
              <a:rPr lang="en-GB" sz="1800" b="0" i="0" u="none" strike="noStrike" kern="1200" spc="0" baseline="0" noProof="0" dirty="0">
                <a:solidFill>
                  <a:sysClr val="windowText" lastClr="000000"/>
                </a:solidFill>
                <a:effectLst/>
              </a:rPr>
              <a:t>– in percent</a:t>
            </a:r>
            <a:endParaRPr lang="en-GB" sz="1800" noProof="0"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'G3_1 &amp; G3_2'!$B$2</c:f>
              <c:strCache>
                <c:ptCount val="1"/>
                <c:pt idx="0">
                  <c:v>Place of residence</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'G3_1 &amp; G3_2'!$A$3:$A$8</c:f>
              <c:strCache>
                <c:ptCount val="6"/>
                <c:pt idx="0">
                  <c:v>There are too few tourists.</c:v>
                </c:pt>
                <c:pt idx="1">
                  <c:v>There are rather few tourists. </c:v>
                </c:pt>
                <c:pt idx="2">
                  <c:v>The number of tourists is right for me. </c:v>
                </c:pt>
                <c:pt idx="3">
                  <c:v>There are rather many tourists. </c:v>
                </c:pt>
                <c:pt idx="4">
                  <c:v>There are too many tourists. </c:v>
                </c:pt>
                <c:pt idx="5">
                  <c:v>Don't know</c:v>
                </c:pt>
              </c:strCache>
            </c:strRef>
          </c:cat>
          <c:val>
            <c:numRef>
              <c:f>'G3_1 &amp; G3_2'!$B$3:$B$8</c:f>
              <c:numCache>
                <c:formatCode>0%</c:formatCode>
                <c:ptCount val="6"/>
                <c:pt idx="0">
                  <c:v>7.5854993416877931E-2</c:v>
                </c:pt>
                <c:pt idx="1">
                  <c:v>0.25047157786087437</c:v>
                </c:pt>
                <c:pt idx="2">
                  <c:v>0.3640766234235368</c:v>
                </c:pt>
                <c:pt idx="3">
                  <c:v>0.15256866055832696</c:v>
                </c:pt>
                <c:pt idx="4">
                  <c:v>5.5668392429946943E-2</c:v>
                </c:pt>
                <c:pt idx="5">
                  <c:v>0.10135988178476214</c:v>
                </c:pt>
              </c:numCache>
            </c:numRef>
          </c:val>
          <c:extLst>
            <c:ext xmlns:c16="http://schemas.microsoft.com/office/drawing/2014/chart" uri="{C3380CC4-5D6E-409C-BE32-E72D297353CC}">
              <c16:uniqueId val="{00000000-CCFF-4134-B969-1FD067419A29}"/>
            </c:ext>
          </c:extLst>
        </c:ser>
        <c:ser>
          <c:idx val="1"/>
          <c:order val="1"/>
          <c:tx>
            <c:strRef>
              <c:f>'G3_1 &amp; G3_2'!$C$2</c:f>
              <c:strCache>
                <c:ptCount val="1"/>
                <c:pt idx="0">
                  <c:v>Austria</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'G3_1 &amp; G3_2'!$A$3:$A$8</c:f>
              <c:strCache>
                <c:ptCount val="6"/>
                <c:pt idx="0">
                  <c:v>There are too few tourists.</c:v>
                </c:pt>
                <c:pt idx="1">
                  <c:v>There are rather few tourists. </c:v>
                </c:pt>
                <c:pt idx="2">
                  <c:v>The number of tourists is right for me. </c:v>
                </c:pt>
                <c:pt idx="3">
                  <c:v>There are rather many tourists. </c:v>
                </c:pt>
                <c:pt idx="4">
                  <c:v>There are too many tourists. </c:v>
                </c:pt>
                <c:pt idx="5">
                  <c:v>Don't know</c:v>
                </c:pt>
              </c:strCache>
            </c:strRef>
          </c:cat>
          <c:val>
            <c:numRef>
              <c:f>'G3_1 &amp; G3_2'!$C$3:$C$8</c:f>
              <c:numCache>
                <c:formatCode>0%</c:formatCode>
                <c:ptCount val="6"/>
                <c:pt idx="0">
                  <c:v>1.6190375940355838E-2</c:v>
                </c:pt>
                <c:pt idx="1">
                  <c:v>3.8484689466836385E-2</c:v>
                </c:pt>
                <c:pt idx="2">
                  <c:v>0.47768555321595452</c:v>
                </c:pt>
                <c:pt idx="3">
                  <c:v>0.27401078702392778</c:v>
                </c:pt>
                <c:pt idx="4">
                  <c:v>6.3420667649894694E-2</c:v>
                </c:pt>
                <c:pt idx="5">
                  <c:v>0.13020792670303083</c:v>
                </c:pt>
              </c:numCache>
            </c:numRef>
          </c:val>
          <c:extLst>
            <c:ext xmlns:c16="http://schemas.microsoft.com/office/drawing/2014/chart" uri="{C3380CC4-5D6E-409C-BE32-E72D297353CC}">
              <c16:uniqueId val="{00000001-CCFF-4134-B969-1FD067419A29}"/>
            </c:ext>
          </c:extLst>
        </c:ser>
        <c:dLbls>
          <c:showLegendKey val="0"/>
          <c:showVal val="0"/>
          <c:showCatName val="0"/>
          <c:showSerName val="0"/>
          <c:showPercent val="0"/>
          <c:showBubbleSize val="0"/>
        </c:dLbls>
        <c:gapWidth val="80"/>
        <c:overlap val="-27"/>
        <c:axId val="680713952"/>
        <c:axId val="680711328"/>
      </c:barChart>
      <c:catAx>
        <c:axId val="680713952"/>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80711328"/>
        <c:crosses val="autoZero"/>
        <c:auto val="1"/>
        <c:lblAlgn val="ctr"/>
        <c:lblOffset val="100"/>
        <c:noMultiLvlLbl val="0"/>
      </c:catAx>
      <c:valAx>
        <c:axId val="680711328"/>
        <c:scaling>
          <c:orientation val="minMax"/>
          <c:max val="0.5"/>
        </c:scaling>
        <c:delete val="1"/>
        <c:axPos val="l"/>
        <c:numFmt formatCode="0%" sourceLinked="0"/>
        <c:majorTickMark val="out"/>
        <c:minorTickMark val="none"/>
        <c:tickLblPos val="nextTo"/>
        <c:crossAx val="680713952"/>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mn-lt"/>
                <a:ea typeface="+mn-ea"/>
                <a:cs typeface="+mn-cs"/>
              </a:defRPr>
            </a:pPr>
            <a:r>
              <a:rPr lang="en-GB" sz="1800" b="0" i="0" u="none" strike="noStrike" baseline="0" noProof="0" dirty="0">
                <a:solidFill>
                  <a:sysClr val="windowText" lastClr="000000"/>
                </a:solidFill>
                <a:effectLst/>
              </a:rPr>
              <a:t>Seasonality of „rather many“ or „too many“ perceived tourists at the place of residence – in percent</a:t>
            </a:r>
            <a:endParaRPr lang="en-GB" sz="1800" noProof="0"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percentStacked"/>
        <c:varyColors val="0"/>
        <c:ser>
          <c:idx val="0"/>
          <c:order val="0"/>
          <c:tx>
            <c:strRef>
              <c:f>'G3_1 Saisonalität'!$B$13</c:f>
              <c:strCache>
                <c:ptCount val="1"/>
                <c:pt idx="0">
                  <c:v>All year round</c:v>
                </c:pt>
              </c:strCache>
            </c:strRef>
          </c:tx>
          <c:spPr>
            <a:solidFill>
              <a:schemeClr val="accent2">
                <a:lumMod val="50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'G3_1 Saisonalität'!$A$14:$A$22</c:f>
              <c:strCache>
                <c:ptCount val="9"/>
                <c:pt idx="0">
                  <c:v>Burgenland</c:v>
                </c:pt>
                <c:pt idx="1">
                  <c:v>Carinthia</c:v>
                </c:pt>
                <c:pt idx="2">
                  <c:v>Lower Austria</c:v>
                </c:pt>
                <c:pt idx="3">
                  <c:v>Upper Austria</c:v>
                </c:pt>
                <c:pt idx="4">
                  <c:v>Salzburg</c:v>
                </c:pt>
                <c:pt idx="5">
                  <c:v>Styria</c:v>
                </c:pt>
                <c:pt idx="6">
                  <c:v>Tyrol</c:v>
                </c:pt>
                <c:pt idx="7">
                  <c:v>Vorarlberg</c:v>
                </c:pt>
                <c:pt idx="8">
                  <c:v>Vienna</c:v>
                </c:pt>
              </c:strCache>
            </c:strRef>
          </c:cat>
          <c:val>
            <c:numRef>
              <c:f>'G3_1 Saisonalität'!$B$14:$B$22</c:f>
              <c:numCache>
                <c:formatCode>0%</c:formatCode>
                <c:ptCount val="9"/>
                <c:pt idx="0">
                  <c:v>0.22256448498289516</c:v>
                </c:pt>
                <c:pt idx="1">
                  <c:v>0.12153620145244105</c:v>
                </c:pt>
                <c:pt idx="2">
                  <c:v>0.33706831515898439</c:v>
                </c:pt>
                <c:pt idx="3">
                  <c:v>0.28731652938490065</c:v>
                </c:pt>
                <c:pt idx="4">
                  <c:v>0.40485923215041747</c:v>
                </c:pt>
                <c:pt idx="5">
                  <c:v>0.29785739060903421</c:v>
                </c:pt>
                <c:pt idx="6">
                  <c:v>0.37683579835934994</c:v>
                </c:pt>
                <c:pt idx="7">
                  <c:v>0.28379807350448533</c:v>
                </c:pt>
                <c:pt idx="8">
                  <c:v>0.52960136746030362</c:v>
                </c:pt>
              </c:numCache>
            </c:numRef>
          </c:val>
          <c:extLst>
            <c:ext xmlns:c16="http://schemas.microsoft.com/office/drawing/2014/chart" uri="{C3380CC4-5D6E-409C-BE32-E72D297353CC}">
              <c16:uniqueId val="{00000000-F9AD-40E8-83D1-A3F21E89E820}"/>
            </c:ext>
          </c:extLst>
        </c:ser>
        <c:ser>
          <c:idx val="1"/>
          <c:order val="1"/>
          <c:tx>
            <c:strRef>
              <c:f>'G3_1 Saisonalität'!$C$13</c:f>
              <c:strCache>
                <c:ptCount val="1"/>
                <c:pt idx="0">
                  <c:v>Spring</c:v>
                </c:pt>
              </c:strCache>
            </c:strRef>
          </c:tx>
          <c:spPr>
            <a:solidFill>
              <a:schemeClr val="accent2"/>
            </a:solidFill>
            <a:ln>
              <a:solidFill>
                <a:schemeClr val="bg1"/>
              </a:solid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F9AD-40E8-83D1-A3F21E89E820}"/>
                </c:ext>
              </c:extLst>
            </c:dLbl>
            <c:dLbl>
              <c:idx val="4"/>
              <c:delete val="1"/>
              <c:extLst>
                <c:ext xmlns:c15="http://schemas.microsoft.com/office/drawing/2012/chart" uri="{CE6537A1-D6FC-4f65-9D91-7224C49458BB}"/>
                <c:ext xmlns:c16="http://schemas.microsoft.com/office/drawing/2014/chart" uri="{C3380CC4-5D6E-409C-BE32-E72D297353CC}">
                  <c16:uniqueId val="{00000002-F9AD-40E8-83D1-A3F21E89E820}"/>
                </c:ext>
              </c:extLst>
            </c:dLbl>
            <c:dLbl>
              <c:idx val="6"/>
              <c:delete val="1"/>
              <c:extLst>
                <c:ext xmlns:c15="http://schemas.microsoft.com/office/drawing/2012/chart" uri="{CE6537A1-D6FC-4f65-9D91-7224C49458BB}"/>
                <c:ext xmlns:c16="http://schemas.microsoft.com/office/drawing/2014/chart" uri="{C3380CC4-5D6E-409C-BE32-E72D297353CC}">
                  <c16:uniqueId val="{00000003-F9AD-40E8-83D1-A3F21E89E82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'G3_1 Saisonalität'!$A$14:$A$22</c:f>
              <c:strCache>
                <c:ptCount val="9"/>
                <c:pt idx="0">
                  <c:v>Burgenland</c:v>
                </c:pt>
                <c:pt idx="1">
                  <c:v>Carinthia</c:v>
                </c:pt>
                <c:pt idx="2">
                  <c:v>Lower Austria</c:v>
                </c:pt>
                <c:pt idx="3">
                  <c:v>Upper Austria</c:v>
                </c:pt>
                <c:pt idx="4">
                  <c:v>Salzburg</c:v>
                </c:pt>
                <c:pt idx="5">
                  <c:v>Styria</c:v>
                </c:pt>
                <c:pt idx="6">
                  <c:v>Tyrol</c:v>
                </c:pt>
                <c:pt idx="7">
                  <c:v>Vorarlberg</c:v>
                </c:pt>
                <c:pt idx="8">
                  <c:v>Vienna</c:v>
                </c:pt>
              </c:strCache>
            </c:strRef>
          </c:cat>
          <c:val>
            <c:numRef>
              <c:f>'G3_1 Saisonalität'!$C$14:$C$22</c:f>
              <c:numCache>
                <c:formatCode>0%</c:formatCode>
                <c:ptCount val="9"/>
                <c:pt idx="0">
                  <c:v>0.22996744924153656</c:v>
                </c:pt>
                <c:pt idx="1">
                  <c:v>4.8725142659505172E-2</c:v>
                </c:pt>
                <c:pt idx="2">
                  <c:v>0.23576818239845215</c:v>
                </c:pt>
                <c:pt idx="3">
                  <c:v>0.12345796269748084</c:v>
                </c:pt>
                <c:pt idx="4">
                  <c:v>4.6404659567336672E-2</c:v>
                </c:pt>
                <c:pt idx="5">
                  <c:v>0.12507196893962935</c:v>
                </c:pt>
                <c:pt idx="6">
                  <c:v>3.5433493734923334E-2</c:v>
                </c:pt>
                <c:pt idx="7">
                  <c:v>6.7151613740651928E-2</c:v>
                </c:pt>
                <c:pt idx="8">
                  <c:v>0.12037472515685807</c:v>
                </c:pt>
              </c:numCache>
            </c:numRef>
          </c:val>
          <c:extLst>
            <c:ext xmlns:c16="http://schemas.microsoft.com/office/drawing/2014/chart" uri="{C3380CC4-5D6E-409C-BE32-E72D297353CC}">
              <c16:uniqueId val="{00000004-F9AD-40E8-83D1-A3F21E89E820}"/>
            </c:ext>
          </c:extLst>
        </c:ser>
        <c:ser>
          <c:idx val="2"/>
          <c:order val="2"/>
          <c:tx>
            <c:strRef>
              <c:f>'G3_1 Saisonalität'!$D$13</c:f>
              <c:strCache>
                <c:ptCount val="1"/>
                <c:pt idx="0">
                  <c:v>Summer</c:v>
                </c:pt>
              </c:strCache>
            </c:strRef>
          </c:tx>
          <c:spPr>
            <a:solidFill>
              <a:schemeClr val="accent2">
                <a:lumMod val="60000"/>
                <a:lumOff val="40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'G3_1 Saisonalität'!$A$14:$A$22</c:f>
              <c:strCache>
                <c:ptCount val="9"/>
                <c:pt idx="0">
                  <c:v>Burgenland</c:v>
                </c:pt>
                <c:pt idx="1">
                  <c:v>Carinthia</c:v>
                </c:pt>
                <c:pt idx="2">
                  <c:v>Lower Austria</c:v>
                </c:pt>
                <c:pt idx="3">
                  <c:v>Upper Austria</c:v>
                </c:pt>
                <c:pt idx="4">
                  <c:v>Salzburg</c:v>
                </c:pt>
                <c:pt idx="5">
                  <c:v>Styria</c:v>
                </c:pt>
                <c:pt idx="6">
                  <c:v>Tyrol</c:v>
                </c:pt>
                <c:pt idx="7">
                  <c:v>Vorarlberg</c:v>
                </c:pt>
                <c:pt idx="8">
                  <c:v>Vienna</c:v>
                </c:pt>
              </c:strCache>
            </c:strRef>
          </c:cat>
          <c:val>
            <c:numRef>
              <c:f>'G3_1 Saisonalität'!$D$14:$D$22</c:f>
              <c:numCache>
                <c:formatCode>0%</c:formatCode>
                <c:ptCount val="9"/>
                <c:pt idx="0">
                  <c:v>0.76287235589867342</c:v>
                </c:pt>
                <c:pt idx="1">
                  <c:v>0.84702916511140303</c:v>
                </c:pt>
                <c:pt idx="2">
                  <c:v>0.55499103620575307</c:v>
                </c:pt>
                <c:pt idx="3">
                  <c:v>0.62614966755057189</c:v>
                </c:pt>
                <c:pt idx="4">
                  <c:v>0.47651414735661207</c:v>
                </c:pt>
                <c:pt idx="5">
                  <c:v>0.45106061036859663</c:v>
                </c:pt>
                <c:pt idx="6">
                  <c:v>0.35527188163418788</c:v>
                </c:pt>
                <c:pt idx="7">
                  <c:v>0.49223153760302146</c:v>
                </c:pt>
                <c:pt idx="8">
                  <c:v>0.36368706891695612</c:v>
                </c:pt>
              </c:numCache>
            </c:numRef>
          </c:val>
          <c:extLst>
            <c:ext xmlns:c16="http://schemas.microsoft.com/office/drawing/2014/chart" uri="{C3380CC4-5D6E-409C-BE32-E72D297353CC}">
              <c16:uniqueId val="{00000005-F9AD-40E8-83D1-A3F21E89E820}"/>
            </c:ext>
          </c:extLst>
        </c:ser>
        <c:ser>
          <c:idx val="3"/>
          <c:order val="3"/>
          <c:tx>
            <c:strRef>
              <c:f>'G3_1 Saisonalität'!$E$13</c:f>
              <c:strCache>
                <c:ptCount val="1"/>
                <c:pt idx="0">
                  <c:v>Fall</c:v>
                </c:pt>
              </c:strCache>
            </c:strRef>
          </c:tx>
          <c:spPr>
            <a:solidFill>
              <a:schemeClr val="accent2">
                <a:lumMod val="40000"/>
                <a:lumOff val="60000"/>
              </a:schemeClr>
            </a:solidFill>
            <a:ln>
              <a:solidFill>
                <a:schemeClr val="bg1"/>
              </a:solid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6-F9AD-40E8-83D1-A3F21E89E820}"/>
                </c:ext>
              </c:extLst>
            </c:dLbl>
            <c:dLbl>
              <c:idx val="4"/>
              <c:delete val="1"/>
              <c:extLst>
                <c:ext xmlns:c15="http://schemas.microsoft.com/office/drawing/2012/chart" uri="{CE6537A1-D6FC-4f65-9D91-7224C49458BB}"/>
                <c:ext xmlns:c16="http://schemas.microsoft.com/office/drawing/2014/chart" uri="{C3380CC4-5D6E-409C-BE32-E72D297353CC}">
                  <c16:uniqueId val="{00000007-F9AD-40E8-83D1-A3F21E89E820}"/>
                </c:ext>
              </c:extLst>
            </c:dLbl>
            <c:dLbl>
              <c:idx val="6"/>
              <c:delete val="1"/>
              <c:extLst>
                <c:ext xmlns:c15="http://schemas.microsoft.com/office/drawing/2012/chart" uri="{CE6537A1-D6FC-4f65-9D91-7224C49458BB}"/>
                <c:ext xmlns:c16="http://schemas.microsoft.com/office/drawing/2014/chart" uri="{C3380CC4-5D6E-409C-BE32-E72D297353CC}">
                  <c16:uniqueId val="{00000008-F9AD-40E8-83D1-A3F21E89E820}"/>
                </c:ext>
              </c:extLst>
            </c:dLbl>
            <c:dLbl>
              <c:idx val="7"/>
              <c:delete val="1"/>
              <c:extLst>
                <c:ext xmlns:c15="http://schemas.microsoft.com/office/drawing/2012/chart" uri="{CE6537A1-D6FC-4f65-9D91-7224C49458BB}"/>
                <c:ext xmlns:c16="http://schemas.microsoft.com/office/drawing/2014/chart" uri="{C3380CC4-5D6E-409C-BE32-E72D297353CC}">
                  <c16:uniqueId val="{00000009-F9AD-40E8-83D1-A3F21E89E820}"/>
                </c:ext>
              </c:extLst>
            </c:dLbl>
            <c:dLbl>
              <c:idx val="8"/>
              <c:delete val="1"/>
              <c:extLst>
                <c:ext xmlns:c15="http://schemas.microsoft.com/office/drawing/2012/chart" uri="{CE6537A1-D6FC-4f65-9D91-7224C49458BB}"/>
                <c:ext xmlns:c16="http://schemas.microsoft.com/office/drawing/2014/chart" uri="{C3380CC4-5D6E-409C-BE32-E72D297353CC}">
                  <c16:uniqueId val="{0000000A-F9AD-40E8-83D1-A3F21E89E82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'G3_1 Saisonalität'!$A$14:$A$22</c:f>
              <c:strCache>
                <c:ptCount val="9"/>
                <c:pt idx="0">
                  <c:v>Burgenland</c:v>
                </c:pt>
                <c:pt idx="1">
                  <c:v>Carinthia</c:v>
                </c:pt>
                <c:pt idx="2">
                  <c:v>Lower Austria</c:v>
                </c:pt>
                <c:pt idx="3">
                  <c:v>Upper Austria</c:v>
                </c:pt>
                <c:pt idx="4">
                  <c:v>Salzburg</c:v>
                </c:pt>
                <c:pt idx="5">
                  <c:v>Styria</c:v>
                </c:pt>
                <c:pt idx="6">
                  <c:v>Tyrol</c:v>
                </c:pt>
                <c:pt idx="7">
                  <c:v>Vorarlberg</c:v>
                </c:pt>
                <c:pt idx="8">
                  <c:v>Vienna</c:v>
                </c:pt>
              </c:strCache>
            </c:strRef>
          </c:cat>
          <c:val>
            <c:numRef>
              <c:f>'G3_1 Saisonalität'!$E$14:$E$22</c:f>
              <c:numCache>
                <c:formatCode>0%</c:formatCode>
                <c:ptCount val="9"/>
                <c:pt idx="0">
                  <c:v>0.15222724622033493</c:v>
                </c:pt>
                <c:pt idx="1">
                  <c:v>3.0745257027734452E-2</c:v>
                </c:pt>
                <c:pt idx="2">
                  <c:v>0.19996837412715412</c:v>
                </c:pt>
                <c:pt idx="3">
                  <c:v>0.19472506897354022</c:v>
                </c:pt>
                <c:pt idx="4">
                  <c:v>6.1374968286175405E-2</c:v>
                </c:pt>
                <c:pt idx="5">
                  <c:v>0.26889388784549217</c:v>
                </c:pt>
                <c:pt idx="6">
                  <c:v>5.8839383395668063E-2</c:v>
                </c:pt>
                <c:pt idx="7">
                  <c:v>6.0610761842888973E-2</c:v>
                </c:pt>
                <c:pt idx="8">
                  <c:v>6.3592337664927029E-2</c:v>
                </c:pt>
              </c:numCache>
            </c:numRef>
          </c:val>
          <c:extLst>
            <c:ext xmlns:c16="http://schemas.microsoft.com/office/drawing/2014/chart" uri="{C3380CC4-5D6E-409C-BE32-E72D297353CC}">
              <c16:uniqueId val="{0000000B-F9AD-40E8-83D1-A3F21E89E820}"/>
            </c:ext>
          </c:extLst>
        </c:ser>
        <c:ser>
          <c:idx val="4"/>
          <c:order val="4"/>
          <c:tx>
            <c:strRef>
              <c:f>'G3_1 Saisonalität'!$F$13</c:f>
              <c:strCache>
                <c:ptCount val="1"/>
                <c:pt idx="0">
                  <c:v>Winter</c:v>
                </c:pt>
              </c:strCache>
            </c:strRef>
          </c:tx>
          <c:spPr>
            <a:solidFill>
              <a:schemeClr val="accent2">
                <a:lumMod val="20000"/>
                <a:lumOff val="80000"/>
              </a:schemeClr>
            </a:solidFill>
            <a:ln>
              <a:solidFill>
                <a:schemeClr val="bg1"/>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C-F9AD-40E8-83D1-A3F21E89E820}"/>
                </c:ext>
              </c:extLst>
            </c:dLbl>
            <c:dLbl>
              <c:idx val="2"/>
              <c:delete val="1"/>
              <c:extLst>
                <c:ext xmlns:c15="http://schemas.microsoft.com/office/drawing/2012/chart" uri="{CE6537A1-D6FC-4f65-9D91-7224C49458BB}"/>
                <c:ext xmlns:c16="http://schemas.microsoft.com/office/drawing/2014/chart" uri="{C3380CC4-5D6E-409C-BE32-E72D297353CC}">
                  <c16:uniqueId val="{0000000D-F9AD-40E8-83D1-A3F21E89E82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'G3_1 Saisonalität'!$A$14:$A$22</c:f>
              <c:strCache>
                <c:ptCount val="9"/>
                <c:pt idx="0">
                  <c:v>Burgenland</c:v>
                </c:pt>
                <c:pt idx="1">
                  <c:v>Carinthia</c:v>
                </c:pt>
                <c:pt idx="2">
                  <c:v>Lower Austria</c:v>
                </c:pt>
                <c:pt idx="3">
                  <c:v>Upper Austria</c:v>
                </c:pt>
                <c:pt idx="4">
                  <c:v>Salzburg</c:v>
                </c:pt>
                <c:pt idx="5">
                  <c:v>Styria</c:v>
                </c:pt>
                <c:pt idx="6">
                  <c:v>Tyrol</c:v>
                </c:pt>
                <c:pt idx="7">
                  <c:v>Vorarlberg</c:v>
                </c:pt>
                <c:pt idx="8">
                  <c:v>Vienna</c:v>
                </c:pt>
              </c:strCache>
            </c:strRef>
          </c:cat>
          <c:val>
            <c:numRef>
              <c:f>'G3_1 Saisonalität'!$F$14:$F$22</c:f>
              <c:numCache>
                <c:formatCode>0%</c:formatCode>
                <c:ptCount val="9"/>
                <c:pt idx="0">
                  <c:v>0</c:v>
                </c:pt>
                <c:pt idx="1">
                  <c:v>0.24752541039424253</c:v>
                </c:pt>
                <c:pt idx="2">
                  <c:v>1.8500259963307172E-2</c:v>
                </c:pt>
                <c:pt idx="3">
                  <c:v>6.807912526945871E-2</c:v>
                </c:pt>
                <c:pt idx="4">
                  <c:v>0.39261579455100748</c:v>
                </c:pt>
                <c:pt idx="5">
                  <c:v>0.19443174251542655</c:v>
                </c:pt>
                <c:pt idx="6">
                  <c:v>0.50325498668592705</c:v>
                </c:pt>
                <c:pt idx="7">
                  <c:v>0.50966645670944122</c:v>
                </c:pt>
                <c:pt idx="8">
                  <c:v>0.16809166485515775</c:v>
                </c:pt>
              </c:numCache>
            </c:numRef>
          </c:val>
          <c:extLst>
            <c:ext xmlns:c16="http://schemas.microsoft.com/office/drawing/2014/chart" uri="{C3380CC4-5D6E-409C-BE32-E72D297353CC}">
              <c16:uniqueId val="{0000000E-F9AD-40E8-83D1-A3F21E89E820}"/>
            </c:ext>
          </c:extLst>
        </c:ser>
        <c:ser>
          <c:idx val="5"/>
          <c:order val="5"/>
          <c:tx>
            <c:strRef>
              <c:f>'G3_1 Saisonalität'!$G$13</c:f>
              <c:strCache>
                <c:ptCount val="1"/>
                <c:pt idx="0">
                  <c:v>Other occassions (e.g. events)</c:v>
                </c:pt>
              </c:strCache>
            </c:strRef>
          </c:tx>
          <c:spPr>
            <a:solidFill>
              <a:schemeClr val="bg1">
                <a:lumMod val="6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'G3_1 Saisonalität'!$A$14:$A$22</c:f>
              <c:strCache>
                <c:ptCount val="9"/>
                <c:pt idx="0">
                  <c:v>Burgenland</c:v>
                </c:pt>
                <c:pt idx="1">
                  <c:v>Carinthia</c:v>
                </c:pt>
                <c:pt idx="2">
                  <c:v>Lower Austria</c:v>
                </c:pt>
                <c:pt idx="3">
                  <c:v>Upper Austria</c:v>
                </c:pt>
                <c:pt idx="4">
                  <c:v>Salzburg</c:v>
                </c:pt>
                <c:pt idx="5">
                  <c:v>Styria</c:v>
                </c:pt>
                <c:pt idx="6">
                  <c:v>Tyrol</c:v>
                </c:pt>
                <c:pt idx="7">
                  <c:v>Vorarlberg</c:v>
                </c:pt>
                <c:pt idx="8">
                  <c:v>Vienna</c:v>
                </c:pt>
              </c:strCache>
            </c:strRef>
          </c:cat>
          <c:val>
            <c:numRef>
              <c:f>'G3_1 Saisonalität'!$G$14:$G$22</c:f>
              <c:numCache>
                <c:formatCode>0%</c:formatCode>
                <c:ptCount val="9"/>
                <c:pt idx="0">
                  <c:v>0.17385902640371464</c:v>
                </c:pt>
                <c:pt idx="1">
                  <c:v>0.10997813089885179</c:v>
                </c:pt>
                <c:pt idx="2">
                  <c:v>0.15103673832262504</c:v>
                </c:pt>
                <c:pt idx="3">
                  <c:v>0.19465338207697511</c:v>
                </c:pt>
                <c:pt idx="4">
                  <c:v>0.13210990560971192</c:v>
                </c:pt>
                <c:pt idx="5">
                  <c:v>0.15436081049204056</c:v>
                </c:pt>
                <c:pt idx="6">
                  <c:v>8.1808681308639733E-2</c:v>
                </c:pt>
                <c:pt idx="7">
                  <c:v>7.2825227676465765E-2</c:v>
                </c:pt>
                <c:pt idx="8">
                  <c:v>0.13522210193649806</c:v>
                </c:pt>
              </c:numCache>
            </c:numRef>
          </c:val>
          <c:extLst>
            <c:ext xmlns:c16="http://schemas.microsoft.com/office/drawing/2014/chart" uri="{C3380CC4-5D6E-409C-BE32-E72D297353CC}">
              <c16:uniqueId val="{0000000F-F9AD-40E8-83D1-A3F21E89E820}"/>
            </c:ext>
          </c:extLst>
        </c:ser>
        <c:dLbls>
          <c:showLegendKey val="0"/>
          <c:showVal val="0"/>
          <c:showCatName val="0"/>
          <c:showSerName val="0"/>
          <c:showPercent val="0"/>
          <c:showBubbleSize val="0"/>
        </c:dLbls>
        <c:gapWidth val="50"/>
        <c:overlap val="100"/>
        <c:axId val="936846632"/>
        <c:axId val="936845648"/>
      </c:barChart>
      <c:catAx>
        <c:axId val="936846632"/>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936845648"/>
        <c:crosses val="autoZero"/>
        <c:auto val="1"/>
        <c:lblAlgn val="ctr"/>
        <c:lblOffset val="100"/>
        <c:noMultiLvlLbl val="0"/>
      </c:catAx>
      <c:valAx>
        <c:axId val="936845648"/>
        <c:scaling>
          <c:orientation val="minMax"/>
        </c:scaling>
        <c:delete val="1"/>
        <c:axPos val="l"/>
        <c:numFmt formatCode="0%" sourceLinked="1"/>
        <c:majorTickMark val="none"/>
        <c:minorTickMark val="none"/>
        <c:tickLblPos val="nextTo"/>
        <c:crossAx val="936846632"/>
        <c:crosses val="autoZero"/>
        <c:crossBetween val="between"/>
      </c:valAx>
      <c:spPr>
        <a:noFill/>
        <a:ln>
          <a:noFill/>
        </a:ln>
        <a:effectLst/>
      </c:spPr>
    </c:plotArea>
    <c:legend>
      <c:legendPos val="r"/>
      <c:layout>
        <c:manualLayout>
          <c:xMode val="edge"/>
          <c:yMode val="edge"/>
          <c:x val="0.84898971756891206"/>
          <c:y val="0.15059559442153073"/>
          <c:w val="0.13980582435868544"/>
          <c:h val="0.6326121448422187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GB" sz="1800" baseline="0" noProof="0" dirty="0">
                <a:solidFill>
                  <a:sysClr val="windowText" lastClr="000000"/>
                </a:solidFill>
              </a:rPr>
              <a:t>Perceived importance of tourism for one‘s own professional or financial situation </a:t>
            </a:r>
            <a:r>
              <a:rPr lang="en-GB" sz="1800" b="0" i="0" u="none" strike="noStrike" kern="1200" spc="0" baseline="0" noProof="0" dirty="0">
                <a:solidFill>
                  <a:sysClr val="windowText" lastClr="000000"/>
                </a:solidFill>
                <a:effectLst/>
              </a:rPr>
              <a:t>– </a:t>
            </a:r>
            <a:br>
              <a:rPr lang="en-GB" sz="1800" b="0" i="0" u="none" strike="noStrike" kern="1200" spc="0" baseline="0" noProof="0" dirty="0">
                <a:solidFill>
                  <a:sysClr val="windowText" lastClr="000000"/>
                </a:solidFill>
                <a:effectLst/>
              </a:rPr>
            </a:br>
            <a:r>
              <a:rPr lang="en-GB" sz="1800" b="0" i="0" u="none" strike="noStrike" kern="1200" spc="0" baseline="0" noProof="0" dirty="0">
                <a:solidFill>
                  <a:sysClr val="windowText" lastClr="000000"/>
                </a:solidFill>
                <a:effectLst/>
              </a:rPr>
              <a:t>in percent</a:t>
            </a:r>
            <a:endParaRPr lang="en-GB" sz="1800" noProof="0" dirty="0">
              <a:solidFill>
                <a:sysClr val="windowText" lastClr="000000"/>
              </a:solidFill>
            </a:endParaRPr>
          </a:p>
        </c:rich>
      </c:tx>
      <c:layout>
        <c:manualLayout>
          <c:xMode val="edge"/>
          <c:yMode val="edge"/>
          <c:x val="0.13517638569246496"/>
          <c:y val="1.084013442589815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'G4'!$A$2:$A$7</c:f>
              <c:strCache>
                <c:ptCount val="6"/>
                <c:pt idx="0">
                  <c:v>Very high importance</c:v>
                </c:pt>
                <c:pt idx="1">
                  <c:v>High importance</c:v>
                </c:pt>
                <c:pt idx="2">
                  <c:v>Medium importance</c:v>
                </c:pt>
                <c:pt idx="3">
                  <c:v>Low importance</c:v>
                </c:pt>
                <c:pt idx="4">
                  <c:v>No importance at all</c:v>
                </c:pt>
                <c:pt idx="5">
                  <c:v>Don't know</c:v>
                </c:pt>
              </c:strCache>
            </c:strRef>
          </c:cat>
          <c:val>
            <c:numRef>
              <c:f>'G4'!$B$2:$B$7</c:f>
              <c:numCache>
                <c:formatCode>0%</c:formatCode>
                <c:ptCount val="6"/>
                <c:pt idx="0">
                  <c:v>5.0940249023148587E-2</c:v>
                </c:pt>
                <c:pt idx="1">
                  <c:v>6.5831091161707087E-2</c:v>
                </c:pt>
                <c:pt idx="2">
                  <c:v>0.114659872889876</c:v>
                </c:pt>
                <c:pt idx="3">
                  <c:v>0.16637683838975889</c:v>
                </c:pt>
                <c:pt idx="4">
                  <c:v>0.53201906535333088</c:v>
                </c:pt>
                <c:pt idx="5">
                  <c:v>7.0172883182178528E-2</c:v>
                </c:pt>
              </c:numCache>
            </c:numRef>
          </c:val>
          <c:extLst>
            <c:ext xmlns:c16="http://schemas.microsoft.com/office/drawing/2014/chart" uri="{C3380CC4-5D6E-409C-BE32-E72D297353CC}">
              <c16:uniqueId val="{00000000-3278-4936-9028-9A56A0646B1F}"/>
            </c:ext>
          </c:extLst>
        </c:ser>
        <c:dLbls>
          <c:showLegendKey val="0"/>
          <c:showVal val="0"/>
          <c:showCatName val="0"/>
          <c:showSerName val="0"/>
          <c:showPercent val="0"/>
          <c:showBubbleSize val="0"/>
        </c:dLbls>
        <c:gapWidth val="50"/>
        <c:overlap val="-27"/>
        <c:axId val="530062856"/>
        <c:axId val="530067776"/>
      </c:barChart>
      <c:catAx>
        <c:axId val="530062856"/>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30067776"/>
        <c:crosses val="autoZero"/>
        <c:auto val="1"/>
        <c:lblAlgn val="ctr"/>
        <c:lblOffset val="100"/>
        <c:noMultiLvlLbl val="0"/>
      </c:catAx>
      <c:valAx>
        <c:axId val="530067776"/>
        <c:scaling>
          <c:orientation val="minMax"/>
        </c:scaling>
        <c:delete val="1"/>
        <c:axPos val="l"/>
        <c:numFmt formatCode="0%" sourceLinked="1"/>
        <c:majorTickMark val="none"/>
        <c:minorTickMark val="none"/>
        <c:tickLblPos val="nextTo"/>
        <c:crossAx val="5300628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0.88078</cdr:x>
      <cdr:y>0.33549</cdr:y>
    </cdr:from>
    <cdr:to>
      <cdr:x>0.95907</cdr:x>
      <cdr:y>0.41329</cdr:y>
    </cdr:to>
    <cdr:sp macro="" textlink="">
      <cdr:nvSpPr>
        <cdr:cNvPr id="7" name="Textfeld 6">
          <a:extLst xmlns:a="http://schemas.openxmlformats.org/drawingml/2006/main">
            <a:ext uri="{FF2B5EF4-FFF2-40B4-BE49-F238E27FC236}">
              <a16:creationId xmlns:a16="http://schemas.microsoft.com/office/drawing/2014/main" id="{89F5E3B9-F7BE-2D5F-F269-DA7723BAC3B5}"/>
            </a:ext>
          </a:extLst>
        </cdr:cNvPr>
        <cdr:cNvSpPr txBox="1"/>
      </cdr:nvSpPr>
      <cdr:spPr>
        <a:xfrm xmlns:a="http://schemas.openxmlformats.org/drawingml/2006/main">
          <a:off x="4714875" y="985839"/>
          <a:ext cx="4191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AT" sz="1200" kern="1200">
            <a:solidFill>
              <a:sysClr val="windowText" lastClr="00000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E4AB101-60E3-42B1-B40B-D3D0028D56F2}"/>
              </a:ext>
            </a:extLst>
          </p:cNvPr>
          <p:cNvSpPr>
            <a:spLocks noGrp="1"/>
          </p:cNvSpPr>
          <p:nvPr>
            <p:ph type="hdr" sz="quarter"/>
          </p:nvPr>
        </p:nvSpPr>
        <p:spPr>
          <a:xfrm>
            <a:off x="0" y="5"/>
            <a:ext cx="2889938" cy="498056"/>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48EE9DA8-FE02-4675-9830-3B919A3C7BC5}"/>
              </a:ext>
            </a:extLst>
          </p:cNvPr>
          <p:cNvSpPr>
            <a:spLocks noGrp="1"/>
          </p:cNvSpPr>
          <p:nvPr>
            <p:ph type="dt" sz="quarter" idx="1"/>
          </p:nvPr>
        </p:nvSpPr>
        <p:spPr>
          <a:xfrm>
            <a:off x="3777607" y="5"/>
            <a:ext cx="2889938" cy="498056"/>
          </a:xfrm>
          <a:prstGeom prst="rect">
            <a:avLst/>
          </a:prstGeom>
        </p:spPr>
        <p:txBody>
          <a:bodyPr vert="horz" lIns="91440" tIns="45720" rIns="91440" bIns="45720" rtlCol="0"/>
          <a:lstStyle>
            <a:lvl1pPr algn="r">
              <a:defRPr sz="1200"/>
            </a:lvl1pPr>
          </a:lstStyle>
          <a:p>
            <a:fld id="{A9E84386-B9E4-47C4-8312-09C53F477C6A}" type="datetimeFigureOut">
              <a:rPr lang="de-AT" smtClean="0"/>
              <a:t>08.09.2025</a:t>
            </a:fld>
            <a:endParaRPr lang="de-AT"/>
          </a:p>
        </p:txBody>
      </p:sp>
      <p:sp>
        <p:nvSpPr>
          <p:cNvPr id="4" name="Fußzeilenplatzhalter 3">
            <a:extLst>
              <a:ext uri="{FF2B5EF4-FFF2-40B4-BE49-F238E27FC236}">
                <a16:creationId xmlns:a16="http://schemas.microsoft.com/office/drawing/2014/main" id="{6BD975B8-7BB6-4221-A7E1-92B6355F7EF0}"/>
              </a:ext>
            </a:extLst>
          </p:cNvPr>
          <p:cNvSpPr>
            <a:spLocks noGrp="1"/>
          </p:cNvSpPr>
          <p:nvPr>
            <p:ph type="ftr" sz="quarter" idx="2"/>
          </p:nvPr>
        </p:nvSpPr>
        <p:spPr>
          <a:xfrm>
            <a:off x="0" y="9428586"/>
            <a:ext cx="2889938" cy="498055"/>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C4A27D68-FF92-4E08-BA68-20400614AC2B}"/>
              </a:ext>
            </a:extLst>
          </p:cNvPr>
          <p:cNvSpPr>
            <a:spLocks noGrp="1"/>
          </p:cNvSpPr>
          <p:nvPr>
            <p:ph type="sldNum" sz="quarter" idx="3"/>
          </p:nvPr>
        </p:nvSpPr>
        <p:spPr>
          <a:xfrm>
            <a:off x="3777607" y="9428586"/>
            <a:ext cx="2889938" cy="498055"/>
          </a:xfrm>
          <a:prstGeom prst="rect">
            <a:avLst/>
          </a:prstGeom>
        </p:spPr>
        <p:txBody>
          <a:bodyPr vert="horz" lIns="91440" tIns="45720" rIns="91440" bIns="45720" rtlCol="0" anchor="b"/>
          <a:lstStyle>
            <a:lvl1pPr algn="r">
              <a:defRPr sz="1200"/>
            </a:lvl1pPr>
          </a:lstStyle>
          <a:p>
            <a:fld id="{327A0592-27D5-4E52-AA53-E1939DFFBEBC}" type="slidenum">
              <a:rPr lang="de-AT" smtClean="0"/>
              <a:t>‹#›</a:t>
            </a:fld>
            <a:endParaRPr lang="de-AT"/>
          </a:p>
        </p:txBody>
      </p:sp>
    </p:spTree>
    <p:extLst>
      <p:ext uri="{BB962C8B-B14F-4D97-AF65-F5344CB8AC3E}">
        <p14:creationId xmlns:p14="http://schemas.microsoft.com/office/powerpoint/2010/main" val="2071630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5"/>
            <a:ext cx="2889938" cy="498056"/>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777607" y="5"/>
            <a:ext cx="2889938" cy="498056"/>
          </a:xfrm>
          <a:prstGeom prst="rect">
            <a:avLst/>
          </a:prstGeom>
        </p:spPr>
        <p:txBody>
          <a:bodyPr vert="horz" lIns="91440" tIns="45720" rIns="91440" bIns="45720" rtlCol="0"/>
          <a:lstStyle>
            <a:lvl1pPr algn="r">
              <a:defRPr sz="1200"/>
            </a:lvl1pPr>
          </a:lstStyle>
          <a:p>
            <a:fld id="{4C51A65F-7810-4638-8167-3311DF6F7526}" type="datetimeFigureOut">
              <a:rPr lang="de-AT" smtClean="0"/>
              <a:t>08.09.2025</a:t>
            </a:fld>
            <a:endParaRPr lang="de-AT"/>
          </a:p>
        </p:txBody>
      </p:sp>
      <p:sp>
        <p:nvSpPr>
          <p:cNvPr id="4" name="Folienbildplatzhalter 3"/>
          <p:cNvSpPr>
            <a:spLocks noGrp="1" noRot="1" noChangeAspect="1"/>
          </p:cNvSpPr>
          <p:nvPr>
            <p:ph type="sldImg" idx="2"/>
          </p:nvPr>
        </p:nvSpPr>
        <p:spPr>
          <a:xfrm>
            <a:off x="357188" y="1239838"/>
            <a:ext cx="5954712" cy="3351212"/>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66910" y="4777193"/>
            <a:ext cx="5335270" cy="3908615"/>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9428586"/>
            <a:ext cx="2889938" cy="498055"/>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777607" y="9428586"/>
            <a:ext cx="2889938" cy="498055"/>
          </a:xfrm>
          <a:prstGeom prst="rect">
            <a:avLst/>
          </a:prstGeom>
        </p:spPr>
        <p:txBody>
          <a:bodyPr vert="horz" lIns="91440" tIns="45720" rIns="91440" bIns="45720" rtlCol="0" anchor="b"/>
          <a:lstStyle>
            <a:lvl1pPr algn="r">
              <a:defRPr sz="1200"/>
            </a:lvl1pPr>
          </a:lstStyle>
          <a:p>
            <a:fld id="{5A845FE3-1BD1-4881-8562-CC26AD419322}" type="slidenum">
              <a:rPr lang="de-AT" smtClean="0"/>
              <a:t>‹#›</a:t>
            </a:fld>
            <a:endParaRPr lang="de-AT"/>
          </a:p>
        </p:txBody>
      </p:sp>
    </p:spTree>
    <p:extLst>
      <p:ext uri="{BB962C8B-B14F-4D97-AF65-F5344CB8AC3E}">
        <p14:creationId xmlns:p14="http://schemas.microsoft.com/office/powerpoint/2010/main" val="213844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5A845FE3-1BD1-4881-8562-CC26AD419322}" type="slidenum">
              <a:rPr lang="de-AT" smtClean="0"/>
              <a:t>1</a:t>
            </a:fld>
            <a:endParaRPr lang="de-AT"/>
          </a:p>
        </p:txBody>
      </p:sp>
    </p:spTree>
    <p:extLst>
      <p:ext uri="{BB962C8B-B14F-4D97-AF65-F5344CB8AC3E}">
        <p14:creationId xmlns:p14="http://schemas.microsoft.com/office/powerpoint/2010/main" val="3418948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The main reason for a predominantly positive perception includes the strengthening of the economy, the creation of jobs, the </a:t>
            </a:r>
            <a:r>
              <a:rPr lang="en-US" sz="1800" b="0" i="0" u="none" strike="noStrike" baseline="0" dirty="0" err="1">
                <a:solidFill>
                  <a:srgbClr val="000000"/>
                </a:solidFill>
                <a:latin typeface="Calibri" panose="020F0502020204030204" pitchFamily="34" charset="0"/>
              </a:rPr>
              <a:t>revitalisation</a:t>
            </a:r>
            <a:r>
              <a:rPr lang="en-US" sz="1800" b="0" i="0" u="none" strike="noStrike" baseline="0" dirty="0">
                <a:solidFill>
                  <a:srgbClr val="000000"/>
                </a:solidFill>
                <a:latin typeface="Calibri" panose="020F0502020204030204" pitchFamily="34" charset="0"/>
              </a:rPr>
              <a:t> of the place of residence and cultural exchange. Conversely, tourism is mainly perceived negatively due to the increased volume of traffic, the (excessive) number of guests or the price increases associated with higher demand. </a:t>
            </a:r>
            <a:endParaRPr lang="de-AT" sz="1100"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45FE3-1BD1-4881-8562-CC26AD419322}"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umsplatzhalter 4">
            <a:extLst>
              <a:ext uri="{FF2B5EF4-FFF2-40B4-BE49-F238E27FC236}">
                <a16:creationId xmlns:a16="http://schemas.microsoft.com/office/drawing/2014/main" id="{843208C9-57CA-FA30-1D95-775C6E3E01A2}"/>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1200" b="0" i="0" u="none" strike="noStrike" kern="1200" cap="none" spc="0" normalizeH="0" baseline="0" noProof="0">
                <a:ln>
                  <a:noFill/>
                </a:ln>
                <a:solidFill>
                  <a:prstClr val="black"/>
                </a:solidFill>
                <a:effectLst/>
                <a:uLnTx/>
                <a:uFillTx/>
                <a:latin typeface="Calibri" panose="020F0502020204030204"/>
                <a:ea typeface="+mn-ea"/>
                <a:cs typeface="+mn-cs"/>
              </a:rPr>
              <a:t>30.06.2025</a:t>
            </a:r>
          </a:p>
        </p:txBody>
      </p:sp>
    </p:spTree>
    <p:extLst>
      <p:ext uri="{BB962C8B-B14F-4D97-AF65-F5344CB8AC3E}">
        <p14:creationId xmlns:p14="http://schemas.microsoft.com/office/powerpoint/2010/main" val="2337195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latin typeface="Calibri" panose="020F0502020204030204" pitchFamily="34" charset="0"/>
              </a:rPr>
              <a:t>In 2024, a total of four in ten (40%) people living in Austria stated that tourism is very important for the economy, the </a:t>
            </a:r>
            <a:r>
              <a:rPr lang="en-US" sz="1800" b="0" i="0" u="none" strike="noStrike" baseline="0" dirty="0" err="1">
                <a:solidFill>
                  <a:srgbClr val="000000"/>
                </a:solidFill>
                <a:latin typeface="Calibri" panose="020F0502020204030204" pitchFamily="34" charset="0"/>
              </a:rPr>
              <a:t>labour</a:t>
            </a:r>
            <a:r>
              <a:rPr lang="en-US" sz="1800" b="0" i="0" u="none" strike="noStrike" baseline="0" dirty="0">
                <a:solidFill>
                  <a:srgbClr val="000000"/>
                </a:solidFill>
                <a:latin typeface="Calibri" panose="020F0502020204030204" pitchFamily="34" charset="0"/>
              </a:rPr>
              <a:t> market and leisure activities in their place of residence. For Austria as a whole, the proportion of the population who consider tourism to be very important for these areas is just under three quarters (73%). </a:t>
            </a:r>
            <a:endParaRPr lang="de-AT" sz="1100"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45FE3-1BD1-4881-8562-CC26AD419322}"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umsplatzhalter 4">
            <a:extLst>
              <a:ext uri="{FF2B5EF4-FFF2-40B4-BE49-F238E27FC236}">
                <a16:creationId xmlns:a16="http://schemas.microsoft.com/office/drawing/2014/main" id="{F6F41FAF-5AEB-62F2-43F5-AC1CDAB64CDE}"/>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1200" b="0" i="0" u="none" strike="noStrike" kern="1200" cap="none" spc="0" normalizeH="0" baseline="0" noProof="0">
                <a:ln>
                  <a:noFill/>
                </a:ln>
                <a:solidFill>
                  <a:prstClr val="black"/>
                </a:solidFill>
                <a:effectLst/>
                <a:uLnTx/>
                <a:uFillTx/>
                <a:latin typeface="Calibri" panose="020F0502020204030204"/>
                <a:ea typeface="+mn-ea"/>
                <a:cs typeface="+mn-cs"/>
              </a:rPr>
              <a:t>30.06.2025</a:t>
            </a:r>
          </a:p>
        </p:txBody>
      </p:sp>
    </p:spTree>
    <p:extLst>
      <p:ext uri="{BB962C8B-B14F-4D97-AF65-F5344CB8AC3E}">
        <p14:creationId xmlns:p14="http://schemas.microsoft.com/office/powerpoint/2010/main" val="2255143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Another characteristic of the population’s acceptance of tourism is their perception of the volume of tourists at their own place of residence and in Austria as a whole. In 2024, 65% of the Austrian population stated that the number of guests both at their place of residence and nationwide was “appropriate”. 15% of the population felt that the number of tourists in their own municipality was “rather high” and only 6% felt it was “too high”.</a:t>
            </a:r>
            <a:endParaRPr lang="de-AT" sz="1100"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45FE3-1BD1-4881-8562-CC26AD419322}"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umsplatzhalter 4">
            <a:extLst>
              <a:ext uri="{FF2B5EF4-FFF2-40B4-BE49-F238E27FC236}">
                <a16:creationId xmlns:a16="http://schemas.microsoft.com/office/drawing/2014/main" id="{9C006CC2-0E1A-D456-0527-877E7169536F}"/>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1200" b="0" i="0" u="none" strike="noStrike" kern="1200" cap="none" spc="0" normalizeH="0" baseline="0" noProof="0">
                <a:ln>
                  <a:noFill/>
                </a:ln>
                <a:solidFill>
                  <a:prstClr val="black"/>
                </a:solidFill>
                <a:effectLst/>
                <a:uLnTx/>
                <a:uFillTx/>
                <a:latin typeface="Calibri" panose="020F0502020204030204"/>
                <a:ea typeface="+mn-ea"/>
                <a:cs typeface="+mn-cs"/>
              </a:rPr>
              <a:t>30.06.2025</a:t>
            </a:r>
          </a:p>
        </p:txBody>
      </p:sp>
    </p:spTree>
    <p:extLst>
      <p:ext uri="{BB962C8B-B14F-4D97-AF65-F5344CB8AC3E}">
        <p14:creationId xmlns:p14="http://schemas.microsoft.com/office/powerpoint/2010/main" val="2394833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sz="1100"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45FE3-1BD1-4881-8562-CC26AD419322}"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umsplatzhalter 4">
            <a:extLst>
              <a:ext uri="{FF2B5EF4-FFF2-40B4-BE49-F238E27FC236}">
                <a16:creationId xmlns:a16="http://schemas.microsoft.com/office/drawing/2014/main" id="{85E3B472-6263-ED09-3C00-897CAA38FAA0}"/>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1200" b="0" i="0" u="none" strike="noStrike" kern="1200" cap="none" spc="0" normalizeH="0" baseline="0" noProof="0">
                <a:ln>
                  <a:noFill/>
                </a:ln>
                <a:solidFill>
                  <a:prstClr val="black"/>
                </a:solidFill>
                <a:effectLst/>
                <a:uLnTx/>
                <a:uFillTx/>
                <a:latin typeface="Calibri" panose="020F0502020204030204"/>
                <a:ea typeface="+mn-ea"/>
                <a:cs typeface="+mn-cs"/>
              </a:rPr>
              <a:t>30.06.2025</a:t>
            </a:r>
          </a:p>
        </p:txBody>
      </p:sp>
    </p:spTree>
    <p:extLst>
      <p:ext uri="{BB962C8B-B14F-4D97-AF65-F5344CB8AC3E}">
        <p14:creationId xmlns:p14="http://schemas.microsoft.com/office/powerpoint/2010/main" val="3940817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The perceived importance of tourism for one’s own place of residence is also significantly related to the perceived professional or financial dependence on tourism. 5% of the Austrian population in 2024 considered tourism to be of very high importance for their own professional or financial situation, while a further 7% considered it to be very important. This showed that if the importance of tourism for one’s own professional or financial situation is rated higher, the importance of tourism locally (at the place of residence) is also rated more </a:t>
            </a:r>
            <a:r>
              <a:rPr lang="en-US" sz="1800" b="0" i="0" u="none" strike="noStrike" baseline="0" dirty="0" err="1">
                <a:solidFill>
                  <a:srgbClr val="000000"/>
                </a:solidFill>
                <a:latin typeface="Calibri" panose="020F0502020204030204" pitchFamily="34" charset="0"/>
              </a:rPr>
              <a:t>favourably</a:t>
            </a:r>
            <a:r>
              <a:rPr lang="en-US" sz="1800" b="0" i="0" u="none" strike="noStrike" baseline="0">
                <a:solidFill>
                  <a:srgbClr val="000000"/>
                </a:solidFill>
                <a:latin typeface="Calibri" panose="020F0502020204030204" pitchFamily="34" charset="0"/>
              </a:rPr>
              <a:t>. </a:t>
            </a:r>
            <a:endParaRPr lang="de-AT" sz="1100"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45FE3-1BD1-4881-8562-CC26AD419322}"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umsplatzhalter 4">
            <a:extLst>
              <a:ext uri="{FF2B5EF4-FFF2-40B4-BE49-F238E27FC236}">
                <a16:creationId xmlns:a16="http://schemas.microsoft.com/office/drawing/2014/main" id="{3016CECD-3F00-B4E4-9D54-958BB2FFC556}"/>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1200" b="0" i="0" u="none" strike="noStrike" kern="1200" cap="none" spc="0" normalizeH="0" baseline="0" noProof="0">
                <a:ln>
                  <a:noFill/>
                </a:ln>
                <a:solidFill>
                  <a:prstClr val="black"/>
                </a:solidFill>
                <a:effectLst/>
                <a:uLnTx/>
                <a:uFillTx/>
                <a:latin typeface="Calibri" panose="020F0502020204030204"/>
                <a:ea typeface="+mn-ea"/>
                <a:cs typeface="+mn-cs"/>
              </a:rPr>
              <a:t>30.06.2025</a:t>
            </a:r>
          </a:p>
        </p:txBody>
      </p:sp>
    </p:spTree>
    <p:extLst>
      <p:ext uri="{BB962C8B-B14F-4D97-AF65-F5344CB8AC3E}">
        <p14:creationId xmlns:p14="http://schemas.microsoft.com/office/powerpoint/2010/main" val="1775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sz="1100"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45FE3-1BD1-4881-8562-CC26AD419322}"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umsplatzhalter 4">
            <a:extLst>
              <a:ext uri="{FF2B5EF4-FFF2-40B4-BE49-F238E27FC236}">
                <a16:creationId xmlns:a16="http://schemas.microsoft.com/office/drawing/2014/main" id="{2B36A3FD-43BB-8F52-8D07-174149267F4A}"/>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1200" b="0" i="0" u="none" strike="noStrike" kern="1200" cap="none" spc="0" normalizeH="0" baseline="0" noProof="0">
                <a:ln>
                  <a:noFill/>
                </a:ln>
                <a:solidFill>
                  <a:prstClr val="black"/>
                </a:solidFill>
                <a:effectLst/>
                <a:uLnTx/>
                <a:uFillTx/>
                <a:latin typeface="Calibri" panose="020F0502020204030204"/>
                <a:ea typeface="+mn-ea"/>
                <a:cs typeface="+mn-cs"/>
              </a:rPr>
              <a:t>30.06.2025</a:t>
            </a:r>
          </a:p>
        </p:txBody>
      </p:sp>
    </p:spTree>
    <p:extLst>
      <p:ext uri="{BB962C8B-B14F-4D97-AF65-F5344CB8AC3E}">
        <p14:creationId xmlns:p14="http://schemas.microsoft.com/office/powerpoint/2010/main" val="2229300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5A845FE3-1BD1-4881-8562-CC26AD419322}" type="slidenum">
              <a:rPr lang="de-AT" smtClean="0"/>
              <a:t>25</a:t>
            </a:fld>
            <a:endParaRPr lang="de-AT"/>
          </a:p>
        </p:txBody>
      </p:sp>
    </p:spTree>
    <p:extLst>
      <p:ext uri="{BB962C8B-B14F-4D97-AF65-F5344CB8AC3E}">
        <p14:creationId xmlns:p14="http://schemas.microsoft.com/office/powerpoint/2010/main" val="570124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5A845FE3-1BD1-4881-8562-CC26AD419322}" type="slidenum">
              <a:rPr lang="de-AT" smtClean="0"/>
              <a:t>4</a:t>
            </a:fld>
            <a:endParaRPr lang="de-AT"/>
          </a:p>
        </p:txBody>
      </p:sp>
    </p:spTree>
    <p:extLst>
      <p:ext uri="{BB962C8B-B14F-4D97-AF65-F5344CB8AC3E}">
        <p14:creationId xmlns:p14="http://schemas.microsoft.com/office/powerpoint/2010/main" val="2635415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45FE3-1BD1-4881-8562-CC26AD419322}"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564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A845FE3-1BD1-4881-8562-CC26AD419322}" type="slidenum">
              <a:rPr lang="de-AT" smtClean="0"/>
              <a:t>8</a:t>
            </a:fld>
            <a:endParaRPr lang="de-AT"/>
          </a:p>
        </p:txBody>
      </p:sp>
    </p:spTree>
    <p:extLst>
      <p:ext uri="{BB962C8B-B14F-4D97-AF65-F5344CB8AC3E}">
        <p14:creationId xmlns:p14="http://schemas.microsoft.com/office/powerpoint/2010/main" val="4100172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A845FE3-1BD1-4881-8562-CC26AD419322}" type="slidenum">
              <a:rPr lang="de-AT" smtClean="0"/>
              <a:t>10</a:t>
            </a:fld>
            <a:endParaRPr lang="de-AT"/>
          </a:p>
        </p:txBody>
      </p:sp>
    </p:spTree>
    <p:extLst>
      <p:ext uri="{BB962C8B-B14F-4D97-AF65-F5344CB8AC3E}">
        <p14:creationId xmlns:p14="http://schemas.microsoft.com/office/powerpoint/2010/main" val="1361893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5A845FE3-1BD1-4881-8562-CC26AD419322}" type="slidenum">
              <a:rPr lang="de-AT" smtClean="0"/>
              <a:t>11</a:t>
            </a:fld>
            <a:endParaRPr lang="de-AT"/>
          </a:p>
        </p:txBody>
      </p:sp>
    </p:spTree>
    <p:extLst>
      <p:ext uri="{BB962C8B-B14F-4D97-AF65-F5344CB8AC3E}">
        <p14:creationId xmlns:p14="http://schemas.microsoft.com/office/powerpoint/2010/main" val="657567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5A845FE3-1BD1-4881-8562-CC26AD419322}" type="slidenum">
              <a:rPr lang="de-AT" smtClean="0"/>
              <a:t>12</a:t>
            </a:fld>
            <a:endParaRPr lang="de-AT"/>
          </a:p>
        </p:txBody>
      </p:sp>
    </p:spTree>
    <p:extLst>
      <p:ext uri="{BB962C8B-B14F-4D97-AF65-F5344CB8AC3E}">
        <p14:creationId xmlns:p14="http://schemas.microsoft.com/office/powerpoint/2010/main" val="4034025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5A845FE3-1BD1-4881-8562-CC26AD419322}" type="slidenum">
              <a:rPr lang="de-AT" smtClean="0"/>
              <a:t>13</a:t>
            </a:fld>
            <a:endParaRPr lang="de-AT"/>
          </a:p>
        </p:txBody>
      </p:sp>
    </p:spTree>
    <p:extLst>
      <p:ext uri="{BB962C8B-B14F-4D97-AF65-F5344CB8AC3E}">
        <p14:creationId xmlns:p14="http://schemas.microsoft.com/office/powerpoint/2010/main" val="1725159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sz="1100"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45FE3-1BD1-4881-8562-CC26AD419322}"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umsplatzhalter 4">
            <a:extLst>
              <a:ext uri="{FF2B5EF4-FFF2-40B4-BE49-F238E27FC236}">
                <a16:creationId xmlns:a16="http://schemas.microsoft.com/office/drawing/2014/main" id="{D72DE3AF-6A39-21AF-0E74-5917F874CE2A}"/>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1200" b="0" i="0" u="none" strike="noStrike" kern="1200" cap="none" spc="0" normalizeH="0" baseline="0" noProof="0">
                <a:ln>
                  <a:noFill/>
                </a:ln>
                <a:solidFill>
                  <a:prstClr val="black"/>
                </a:solidFill>
                <a:effectLst/>
                <a:uLnTx/>
                <a:uFillTx/>
                <a:latin typeface="Calibri" panose="020F0502020204030204"/>
                <a:ea typeface="+mn-ea"/>
                <a:cs typeface="+mn-cs"/>
              </a:rPr>
              <a:t>30.06.2025</a:t>
            </a:r>
          </a:p>
        </p:txBody>
      </p:sp>
    </p:spTree>
    <p:extLst>
      <p:ext uri="{BB962C8B-B14F-4D97-AF65-F5344CB8AC3E}">
        <p14:creationId xmlns:p14="http://schemas.microsoft.com/office/powerpoint/2010/main" val="17175983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13.emf"/><Relationship Id="rId1" Type="http://schemas.openxmlformats.org/officeDocument/2006/relationships/slideMaster" Target="../slideMasters/slideMaster6.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5" name="Textplatzhalter 13">
            <a:extLst>
              <a:ext uri="{FF2B5EF4-FFF2-40B4-BE49-F238E27FC236}">
                <a16:creationId xmlns:a16="http://schemas.microsoft.com/office/drawing/2014/main" id="{A2E30F20-66CF-41AF-9FB4-19DED58F8FFE}"/>
              </a:ext>
            </a:extLst>
          </p:cNvPr>
          <p:cNvSpPr>
            <a:spLocks noGrp="1"/>
          </p:cNvSpPr>
          <p:nvPr>
            <p:ph type="body" sz="quarter" idx="12" hasCustomPrompt="1"/>
          </p:nvPr>
        </p:nvSpPr>
        <p:spPr>
          <a:xfrm>
            <a:off x="550863" y="728493"/>
            <a:ext cx="7007232" cy="649153"/>
          </a:xfrm>
          <a:prstGeom prst="rect">
            <a:avLst/>
          </a:prstGeom>
        </p:spPr>
        <p:txBody>
          <a:bodyPr wrap="square" lIns="90000" tIns="46800" rIns="90000" bIns="46800" anchor="b" anchorCtr="0">
            <a:spAutoFit/>
          </a:bodyPr>
          <a:lstStyle>
            <a:lvl1pPr marL="0" indent="0">
              <a:lnSpc>
                <a:spcPct val="112000"/>
              </a:lnSpc>
              <a:spcBef>
                <a:spcPts val="0"/>
              </a:spcBef>
              <a:buNone/>
              <a:defRPr lang="de-AT" sz="3400" b="1" kern="1200" dirty="0">
                <a:solidFill>
                  <a:schemeClr val="bg1"/>
                </a:solidFill>
                <a:latin typeface="+mn-lt"/>
                <a:ea typeface="+mn-ea"/>
                <a:cs typeface="+mn-cs"/>
              </a:defRPr>
            </a:lvl1pPr>
          </a:lstStyle>
          <a:p>
            <a:pPr lvl="0"/>
            <a:r>
              <a:rPr lang="de-AT" dirty="0"/>
              <a:t>Präsentationstitel</a:t>
            </a:r>
          </a:p>
        </p:txBody>
      </p:sp>
      <p:sp>
        <p:nvSpPr>
          <p:cNvPr id="19" name="Foliennummernplatzhalter 5">
            <a:extLst>
              <a:ext uri="{FF2B5EF4-FFF2-40B4-BE49-F238E27FC236}">
                <a16:creationId xmlns:a16="http://schemas.microsoft.com/office/drawing/2014/main" id="{57290EC2-46AC-4E4C-BE6C-90CD650F3083}"/>
              </a:ext>
            </a:extLst>
          </p:cNvPr>
          <p:cNvSpPr txBox="1">
            <a:spLocks/>
          </p:cNvSpPr>
          <p:nvPr userDrawn="1"/>
        </p:nvSpPr>
        <p:spPr>
          <a:xfrm>
            <a:off x="550863" y="5300427"/>
            <a:ext cx="2743200" cy="309958"/>
          </a:xfrm>
          <a:prstGeom prst="rect">
            <a:avLst/>
          </a:prstGeom>
        </p:spPr>
        <p:txBody>
          <a:bodyPr vert="horz" lIns="90000" tIns="46800" rIns="90000" bIns="46800" rtlCol="0" anchor="t" anchorCtr="0">
            <a:sp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AT" sz="1400" dirty="0">
                <a:solidFill>
                  <a:schemeClr val="bg1"/>
                </a:solidFill>
              </a:rPr>
              <a:t>www.statistik.at</a:t>
            </a:r>
          </a:p>
        </p:txBody>
      </p:sp>
      <p:sp>
        <p:nvSpPr>
          <p:cNvPr id="37" name="Textplatzhalter 36">
            <a:extLst>
              <a:ext uri="{FF2B5EF4-FFF2-40B4-BE49-F238E27FC236}">
                <a16:creationId xmlns:a16="http://schemas.microsoft.com/office/drawing/2014/main" id="{53A7B00A-DACB-4689-856B-65B6BD8B4A9B}"/>
              </a:ext>
            </a:extLst>
          </p:cNvPr>
          <p:cNvSpPr>
            <a:spLocks noGrp="1"/>
          </p:cNvSpPr>
          <p:nvPr>
            <p:ph type="body" sz="quarter" idx="18" hasCustomPrompt="1"/>
          </p:nvPr>
        </p:nvSpPr>
        <p:spPr>
          <a:xfrm>
            <a:off x="550864" y="2673226"/>
            <a:ext cx="7007232" cy="343813"/>
          </a:xfrm>
          <a:prstGeom prst="rect">
            <a:avLst/>
          </a:prstGeom>
        </p:spPr>
        <p:txBody>
          <a:bodyPr wrap="square" lIns="90000" tIns="46800" rIns="90000" bIns="46800">
            <a:sp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de-DE" sz="1800" b="1" u="none" kern="1200" dirty="0">
                <a:solidFill>
                  <a:schemeClr val="bg1"/>
                </a:solidFill>
                <a:latin typeface="+mn-lt"/>
                <a:ea typeface="+mn-ea"/>
                <a:cs typeface="+mn-cs"/>
              </a:defRPr>
            </a:lvl1pPr>
          </a:lstStyle>
          <a:p>
            <a:r>
              <a:rPr lang="de-DE" dirty="0"/>
              <a:t>Name </a:t>
            </a:r>
            <a:r>
              <a:rPr lang="de-DE" dirty="0" err="1"/>
              <a:t>Vortragende:r</a:t>
            </a:r>
            <a:r>
              <a:rPr lang="de-DE" dirty="0"/>
              <a:t> 1</a:t>
            </a:r>
          </a:p>
        </p:txBody>
      </p:sp>
      <p:sp>
        <p:nvSpPr>
          <p:cNvPr id="41" name="Textplatzhalter 36">
            <a:extLst>
              <a:ext uri="{FF2B5EF4-FFF2-40B4-BE49-F238E27FC236}">
                <a16:creationId xmlns:a16="http://schemas.microsoft.com/office/drawing/2014/main" id="{8F63C3C0-3E42-4406-898E-1F0366A3E688}"/>
              </a:ext>
            </a:extLst>
          </p:cNvPr>
          <p:cNvSpPr>
            <a:spLocks noGrp="1"/>
          </p:cNvSpPr>
          <p:nvPr>
            <p:ph type="body" sz="quarter" idx="22" hasCustomPrompt="1"/>
          </p:nvPr>
        </p:nvSpPr>
        <p:spPr>
          <a:xfrm>
            <a:off x="550863" y="4614428"/>
            <a:ext cx="7007231" cy="316113"/>
          </a:xfrm>
          <a:prstGeom prst="rect">
            <a:avLst/>
          </a:prstGeom>
        </p:spPr>
        <p:txBody>
          <a:bodyPr wrap="square" lIns="90000" tIns="46800" rIns="90000" bIns="46800">
            <a:sp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de-DE" sz="1600" b="0" i="0" u="none" kern="1200" dirty="0" smtClean="0">
                <a:solidFill>
                  <a:schemeClr val="bg1"/>
                </a:solidFill>
                <a:effectLst/>
                <a:latin typeface="+mn-lt"/>
                <a:ea typeface="+mn-ea"/>
                <a:cs typeface="+mn-cs"/>
              </a:defRPr>
            </a:lvl1pPr>
          </a:lstStyle>
          <a:p>
            <a:r>
              <a:rPr lang="de-DE" dirty="0"/>
              <a:t>Ort, Datum TT.MM.JJJJ</a:t>
            </a:r>
          </a:p>
        </p:txBody>
      </p:sp>
      <p:sp>
        <p:nvSpPr>
          <p:cNvPr id="59" name="Rechteck 58">
            <a:extLst>
              <a:ext uri="{FF2B5EF4-FFF2-40B4-BE49-F238E27FC236}">
                <a16:creationId xmlns:a16="http://schemas.microsoft.com/office/drawing/2014/main" id="{DA249DBD-5338-4481-B1E0-2D5523B2970B}"/>
              </a:ext>
            </a:extLst>
          </p:cNvPr>
          <p:cNvSpPr/>
          <p:nvPr userDrawn="1"/>
        </p:nvSpPr>
        <p:spPr>
          <a:xfrm>
            <a:off x="648000" y="6413498"/>
            <a:ext cx="4262642" cy="215444"/>
          </a:xfrm>
          <a:prstGeom prst="rect">
            <a:avLst/>
          </a:prstGeom>
        </p:spPr>
        <p:txBody>
          <a:bodyPr wrap="none" lIns="0" tIns="0" rIns="0" bIns="0">
            <a:spAutoFit/>
          </a:bodyPr>
          <a:lstStyle/>
          <a:p>
            <a:pPr marL="0" algn="l" defTabSz="914400" rtl="0" eaLnBrk="1" latinLnBrk="0" hangingPunct="1"/>
            <a:r>
              <a:rPr lang="en-US" sz="1400" b="0" kern="1200" dirty="0">
                <a:solidFill>
                  <a:srgbClr val="B0063D"/>
                </a:solidFill>
                <a:effectLst/>
                <a:latin typeface="+mn-lt"/>
                <a:ea typeface="+mn-ea"/>
                <a:cs typeface="+mn-cs"/>
              </a:rPr>
              <a:t>Independent statistics for evidence-based decision making</a:t>
            </a:r>
            <a:endParaRPr lang="de-DE" sz="1400" b="0" kern="1200" dirty="0">
              <a:solidFill>
                <a:srgbClr val="B0063D"/>
              </a:solidFill>
              <a:latin typeface="+mn-lt"/>
              <a:ea typeface="+mn-ea"/>
              <a:cs typeface="+mn-cs"/>
            </a:endParaRPr>
          </a:p>
        </p:txBody>
      </p:sp>
      <p:sp>
        <p:nvSpPr>
          <p:cNvPr id="13" name="Textplatzhalter 13">
            <a:extLst>
              <a:ext uri="{FF2B5EF4-FFF2-40B4-BE49-F238E27FC236}">
                <a16:creationId xmlns:a16="http://schemas.microsoft.com/office/drawing/2014/main" id="{3559619A-683A-439E-B7F5-27C2B8A3D044}"/>
              </a:ext>
            </a:extLst>
          </p:cNvPr>
          <p:cNvSpPr>
            <a:spLocks noGrp="1"/>
          </p:cNvSpPr>
          <p:nvPr>
            <p:ph type="body" sz="quarter" idx="14" hasCustomPrompt="1"/>
          </p:nvPr>
        </p:nvSpPr>
        <p:spPr>
          <a:xfrm>
            <a:off x="550863" y="1341765"/>
            <a:ext cx="7007232" cy="1033810"/>
          </a:xfrm>
          <a:prstGeom prst="rect">
            <a:avLst/>
          </a:prstGeom>
        </p:spPr>
        <p:txBody>
          <a:bodyPr wrap="square" lIns="90000" tIns="46800" rIns="90000" bIns="46800" anchor="t" anchorCtr="0">
            <a:spAutoFit/>
          </a:bodyPr>
          <a:lstStyle>
            <a:lvl1pPr marL="0" indent="0">
              <a:lnSpc>
                <a:spcPct val="112000"/>
              </a:lnSpc>
              <a:spcBef>
                <a:spcPts val="0"/>
              </a:spcBef>
              <a:buNone/>
              <a:tabLst>
                <a:tab pos="358775" algn="l"/>
              </a:tabLst>
              <a:defRPr sz="2800" b="0" i="0">
                <a:solidFill>
                  <a:schemeClr val="bg1"/>
                </a:solidFill>
              </a:defRPr>
            </a:lvl1pPr>
          </a:lstStyle>
          <a:p>
            <a:pPr lvl="0"/>
            <a:r>
              <a:rPr lang="de-AT" dirty="0"/>
              <a:t>Optionaler Untertitel</a:t>
            </a:r>
          </a:p>
          <a:p>
            <a:pPr lvl="0"/>
            <a:r>
              <a:rPr lang="de-AT" dirty="0"/>
              <a:t>der Präsentation</a:t>
            </a:r>
          </a:p>
        </p:txBody>
      </p:sp>
      <p:sp>
        <p:nvSpPr>
          <p:cNvPr id="14" name="Textplatzhalter 36">
            <a:extLst>
              <a:ext uri="{FF2B5EF4-FFF2-40B4-BE49-F238E27FC236}">
                <a16:creationId xmlns:a16="http://schemas.microsoft.com/office/drawing/2014/main" id="{3003871C-A996-4ACA-9727-885FE72373CB}"/>
              </a:ext>
            </a:extLst>
          </p:cNvPr>
          <p:cNvSpPr>
            <a:spLocks noGrp="1"/>
          </p:cNvSpPr>
          <p:nvPr>
            <p:ph type="body" sz="quarter" idx="23" hasCustomPrompt="1"/>
          </p:nvPr>
        </p:nvSpPr>
        <p:spPr>
          <a:xfrm>
            <a:off x="550864" y="2999843"/>
            <a:ext cx="7007232" cy="343813"/>
          </a:xfrm>
          <a:prstGeom prst="rect">
            <a:avLst/>
          </a:prstGeom>
        </p:spPr>
        <p:txBody>
          <a:bodyPr wrap="square" lIns="90000" tIns="46800" rIns="90000" bIns="46800">
            <a:sp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de-DE" sz="1800" b="0" u="none" kern="1200" dirty="0">
                <a:solidFill>
                  <a:schemeClr val="bg1"/>
                </a:solidFill>
                <a:latin typeface="+mn-lt"/>
                <a:ea typeface="+mn-ea"/>
                <a:cs typeface="+mn-cs"/>
              </a:defRPr>
            </a:lvl1pPr>
          </a:lstStyle>
          <a:p>
            <a:r>
              <a:rPr lang="de-DE" dirty="0"/>
              <a:t>Untertitel </a:t>
            </a:r>
            <a:r>
              <a:rPr lang="de-DE" dirty="0" err="1"/>
              <a:t>Vortragende:r</a:t>
            </a:r>
            <a:endParaRPr lang="de-DE" dirty="0"/>
          </a:p>
        </p:txBody>
      </p:sp>
      <p:sp>
        <p:nvSpPr>
          <p:cNvPr id="12" name="Textplatzhalter 36">
            <a:extLst>
              <a:ext uri="{FF2B5EF4-FFF2-40B4-BE49-F238E27FC236}">
                <a16:creationId xmlns:a16="http://schemas.microsoft.com/office/drawing/2014/main" id="{0869E557-3BFE-4E84-A038-1953845734C2}"/>
              </a:ext>
            </a:extLst>
          </p:cNvPr>
          <p:cNvSpPr>
            <a:spLocks noGrp="1"/>
          </p:cNvSpPr>
          <p:nvPr>
            <p:ph type="body" sz="quarter" idx="24" hasCustomPrompt="1"/>
          </p:nvPr>
        </p:nvSpPr>
        <p:spPr>
          <a:xfrm>
            <a:off x="550863" y="3528191"/>
            <a:ext cx="7007232" cy="343813"/>
          </a:xfrm>
          <a:prstGeom prst="rect">
            <a:avLst/>
          </a:prstGeom>
        </p:spPr>
        <p:txBody>
          <a:bodyPr wrap="square" lIns="90000" tIns="46800" rIns="90000" bIns="46800">
            <a:sp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de-DE" sz="1800" b="1" u="none" kern="1200" dirty="0">
                <a:solidFill>
                  <a:schemeClr val="bg1"/>
                </a:solidFill>
                <a:latin typeface="+mn-lt"/>
                <a:ea typeface="+mn-ea"/>
                <a:cs typeface="+mn-cs"/>
              </a:defRPr>
            </a:lvl1pPr>
          </a:lstStyle>
          <a:p>
            <a:r>
              <a:rPr lang="de-DE" dirty="0"/>
              <a:t>Name </a:t>
            </a:r>
            <a:r>
              <a:rPr lang="de-DE" dirty="0" err="1"/>
              <a:t>Vortragende:r</a:t>
            </a:r>
            <a:r>
              <a:rPr lang="de-DE" dirty="0"/>
              <a:t> 2</a:t>
            </a:r>
          </a:p>
        </p:txBody>
      </p:sp>
      <p:sp>
        <p:nvSpPr>
          <p:cNvPr id="15" name="Textplatzhalter 36">
            <a:extLst>
              <a:ext uri="{FF2B5EF4-FFF2-40B4-BE49-F238E27FC236}">
                <a16:creationId xmlns:a16="http://schemas.microsoft.com/office/drawing/2014/main" id="{F3CFF591-3270-4C44-A264-5A4741734888}"/>
              </a:ext>
            </a:extLst>
          </p:cNvPr>
          <p:cNvSpPr>
            <a:spLocks noGrp="1"/>
          </p:cNvSpPr>
          <p:nvPr>
            <p:ph type="body" sz="quarter" idx="25" hasCustomPrompt="1"/>
          </p:nvPr>
        </p:nvSpPr>
        <p:spPr>
          <a:xfrm>
            <a:off x="550863" y="3854808"/>
            <a:ext cx="7007232" cy="343813"/>
          </a:xfrm>
          <a:prstGeom prst="rect">
            <a:avLst/>
          </a:prstGeom>
        </p:spPr>
        <p:txBody>
          <a:bodyPr wrap="square" lIns="90000" tIns="46800" rIns="90000" bIns="46800">
            <a:sp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de-DE" sz="1800" b="0" u="none" kern="1200" dirty="0">
                <a:solidFill>
                  <a:schemeClr val="bg1"/>
                </a:solidFill>
                <a:latin typeface="+mn-lt"/>
                <a:ea typeface="+mn-ea"/>
                <a:cs typeface="+mn-cs"/>
              </a:defRPr>
            </a:lvl1pPr>
          </a:lstStyle>
          <a:p>
            <a:r>
              <a:rPr lang="de-DE" dirty="0"/>
              <a:t>Untertitel </a:t>
            </a:r>
            <a:r>
              <a:rPr lang="de-DE" dirty="0" err="1"/>
              <a:t>Vortragende:r</a:t>
            </a:r>
            <a:endParaRPr lang="de-DE" dirty="0"/>
          </a:p>
        </p:txBody>
      </p:sp>
      <p:pic>
        <p:nvPicPr>
          <p:cNvPr id="16" name="Grafik 15">
            <a:extLst>
              <a:ext uri="{FF2B5EF4-FFF2-40B4-BE49-F238E27FC236}">
                <a16:creationId xmlns:a16="http://schemas.microsoft.com/office/drawing/2014/main" id="{12BA696F-18FA-4160-9CC5-FB45B2ED8A6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607478" y="5866843"/>
            <a:ext cx="1956507" cy="853174"/>
          </a:xfrm>
          <a:prstGeom prst="rect">
            <a:avLst/>
          </a:prstGeom>
        </p:spPr>
      </p:pic>
    </p:spTree>
    <p:extLst>
      <p:ext uri="{BB962C8B-B14F-4D97-AF65-F5344CB8AC3E}">
        <p14:creationId xmlns:p14="http://schemas.microsoft.com/office/powerpoint/2010/main" val="388070285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ext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8F4EF1-AA02-409E-B00E-B008FCB0589B}"/>
              </a:ext>
            </a:extLst>
          </p:cNvPr>
          <p:cNvSpPr>
            <a:spLocks noGrp="1"/>
          </p:cNvSpPr>
          <p:nvPr>
            <p:ph type="title" hasCustomPrompt="1"/>
          </p:nvPr>
        </p:nvSpPr>
        <p:spPr>
          <a:xfrm>
            <a:off x="550863" y="376665"/>
            <a:ext cx="10982325" cy="565412"/>
          </a:xfrm>
        </p:spPr>
        <p:txBody>
          <a:bodyPr/>
          <a:lstStyle>
            <a:lvl1pPr>
              <a:defRPr/>
            </a:lvl1pPr>
          </a:lstStyle>
          <a:p>
            <a:r>
              <a:rPr lang="de-AT" noProof="0"/>
              <a:t>Überschrift</a:t>
            </a:r>
          </a:p>
        </p:txBody>
      </p:sp>
      <p:sp>
        <p:nvSpPr>
          <p:cNvPr id="17" name="Textplatzhalter 15">
            <a:extLst>
              <a:ext uri="{FF2B5EF4-FFF2-40B4-BE49-F238E27FC236}">
                <a16:creationId xmlns:a16="http://schemas.microsoft.com/office/drawing/2014/main" id="{CDF67231-A39B-48F6-91F1-019C61474337}"/>
              </a:ext>
            </a:extLst>
          </p:cNvPr>
          <p:cNvSpPr>
            <a:spLocks noGrp="1"/>
          </p:cNvSpPr>
          <p:nvPr>
            <p:ph type="body" sz="quarter" idx="15" hasCustomPrompt="1"/>
          </p:nvPr>
        </p:nvSpPr>
        <p:spPr>
          <a:xfrm>
            <a:off x="550862" y="1493998"/>
            <a:ext cx="10982326" cy="4374000"/>
          </a:xfrm>
        </p:spPr>
        <p:txBody>
          <a:bodyPr wrap="square">
            <a:noAutofit/>
          </a:bodyPr>
          <a:lstStyle>
            <a:lvl1pPr>
              <a:defRPr/>
            </a:lvl1pPr>
          </a:lstStyle>
          <a:p>
            <a:pPr lvl="0"/>
            <a:r>
              <a:rPr lang="de-AT" noProof="0"/>
              <a:t>Hier klicken und Text einfügen</a:t>
            </a:r>
          </a:p>
        </p:txBody>
      </p:sp>
      <p:sp>
        <p:nvSpPr>
          <p:cNvPr id="5" name="Textplatzhalter 7">
            <a:extLst>
              <a:ext uri="{FF2B5EF4-FFF2-40B4-BE49-F238E27FC236}">
                <a16:creationId xmlns:a16="http://schemas.microsoft.com/office/drawing/2014/main" id="{663BD18D-DAB1-4619-99C9-B10FB5D28C44}"/>
              </a:ext>
            </a:extLst>
          </p:cNvPr>
          <p:cNvSpPr>
            <a:spLocks noGrp="1"/>
          </p:cNvSpPr>
          <p:nvPr>
            <p:ph type="body" sz="quarter" idx="10" hasCustomPrompt="1"/>
          </p:nvPr>
        </p:nvSpPr>
        <p:spPr>
          <a:xfrm>
            <a:off x="550863" y="6034120"/>
            <a:ext cx="10982324" cy="205314"/>
          </a:xfrm>
        </p:spPr>
        <p:txBody>
          <a:bodyPr wrap="square" lIns="90000" tIns="46800" rIns="90000" bIns="46800" anchor="b" anchorCtr="0">
            <a:spAutoFit/>
          </a:bodyPr>
          <a:lstStyle>
            <a:lvl1pPr marL="0" indent="0">
              <a:lnSpc>
                <a:spcPct val="90000"/>
              </a:lnSpc>
              <a:spcBef>
                <a:spcPts val="800"/>
              </a:spcBef>
              <a:buNone/>
              <a:defRPr sz="800"/>
            </a:lvl1pPr>
          </a:lstStyle>
          <a:p>
            <a:pPr lvl="0"/>
            <a:r>
              <a:rPr lang="de-AT" noProof="0"/>
              <a:t>Q: STATISTIK AUSTRIA</a:t>
            </a:r>
          </a:p>
        </p:txBody>
      </p:sp>
    </p:spTree>
    <p:extLst>
      <p:ext uri="{BB962C8B-B14F-4D97-AF65-F5344CB8AC3E}">
        <p14:creationId xmlns:p14="http://schemas.microsoft.com/office/powerpoint/2010/main" val="49708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extfolie">
    <p:spTree>
      <p:nvGrpSpPr>
        <p:cNvPr id="1" name=""/>
        <p:cNvGrpSpPr/>
        <p:nvPr/>
      </p:nvGrpSpPr>
      <p:grpSpPr>
        <a:xfrm>
          <a:off x="0" y="0"/>
          <a:ext cx="0" cy="0"/>
          <a:chOff x="0" y="0"/>
          <a:chExt cx="0" cy="0"/>
        </a:xfrm>
      </p:grpSpPr>
      <p:sp>
        <p:nvSpPr>
          <p:cNvPr id="14" name="Textplatzhalter 7">
            <a:extLst>
              <a:ext uri="{FF2B5EF4-FFF2-40B4-BE49-F238E27FC236}">
                <a16:creationId xmlns:a16="http://schemas.microsoft.com/office/drawing/2014/main" id="{C2471F9B-FE42-4C44-8BD9-8DFA1033B516}"/>
              </a:ext>
            </a:extLst>
          </p:cNvPr>
          <p:cNvSpPr>
            <a:spLocks noGrp="1"/>
          </p:cNvSpPr>
          <p:nvPr>
            <p:ph type="body" sz="quarter" idx="10" hasCustomPrompt="1"/>
          </p:nvPr>
        </p:nvSpPr>
        <p:spPr>
          <a:xfrm>
            <a:off x="550863" y="6014371"/>
            <a:ext cx="10982324" cy="225063"/>
          </a:xfrm>
        </p:spPr>
        <p:txBody>
          <a:bodyPr wrap="square" lIns="90000" tIns="46800" rIns="90000" bIns="46800" anchor="b" anchorCtr="0">
            <a:spAutoFit/>
          </a:bodyPr>
          <a:lstStyle>
            <a:lvl1pPr marL="0" indent="0">
              <a:lnSpc>
                <a:spcPct val="112000"/>
              </a:lnSpc>
              <a:spcBef>
                <a:spcPts val="800"/>
              </a:spcBef>
              <a:buNone/>
              <a:defRPr sz="800"/>
            </a:lvl1pPr>
          </a:lstStyle>
          <a:p>
            <a:pPr lvl="0"/>
            <a:r>
              <a:rPr lang="de-DE" dirty="0"/>
              <a:t>Q: STATISTIK AUSTRIA</a:t>
            </a:r>
            <a:endParaRPr lang="de-AT" dirty="0"/>
          </a:p>
        </p:txBody>
      </p:sp>
      <p:sp>
        <p:nvSpPr>
          <p:cNvPr id="17" name="Textplatzhalter 15">
            <a:extLst>
              <a:ext uri="{FF2B5EF4-FFF2-40B4-BE49-F238E27FC236}">
                <a16:creationId xmlns:a16="http://schemas.microsoft.com/office/drawing/2014/main" id="{CDF67231-A39B-48F6-91F1-019C61474337}"/>
              </a:ext>
            </a:extLst>
          </p:cNvPr>
          <p:cNvSpPr>
            <a:spLocks noGrp="1"/>
          </p:cNvSpPr>
          <p:nvPr>
            <p:ph type="body" sz="quarter" idx="15"/>
          </p:nvPr>
        </p:nvSpPr>
        <p:spPr>
          <a:xfrm>
            <a:off x="550862" y="1493998"/>
            <a:ext cx="10982326" cy="4374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6" name="Titel 5">
            <a:extLst>
              <a:ext uri="{FF2B5EF4-FFF2-40B4-BE49-F238E27FC236}">
                <a16:creationId xmlns:a16="http://schemas.microsoft.com/office/drawing/2014/main" id="{B9268F39-4028-426B-8CD2-8801951543D7}"/>
              </a:ext>
            </a:extLst>
          </p:cNvPr>
          <p:cNvSpPr>
            <a:spLocks noGrp="1"/>
          </p:cNvSpPr>
          <p:nvPr>
            <p:ph type="title" hasCustomPrompt="1"/>
          </p:nvPr>
        </p:nvSpPr>
        <p:spPr>
          <a:xfrm>
            <a:off x="550863" y="376665"/>
            <a:ext cx="10982325" cy="565412"/>
          </a:xfrm>
        </p:spPr>
        <p:txBody>
          <a:bodyPr/>
          <a:lstStyle>
            <a:lvl1pPr>
              <a:defRPr/>
            </a:lvl1pPr>
          </a:lstStyle>
          <a:p>
            <a:r>
              <a:rPr lang="de-AT" noProof="0"/>
              <a:t>Überschrift</a:t>
            </a:r>
          </a:p>
        </p:txBody>
      </p:sp>
    </p:spTree>
    <p:extLst>
      <p:ext uri="{BB962C8B-B14F-4D97-AF65-F5344CB8AC3E}">
        <p14:creationId xmlns:p14="http://schemas.microsoft.com/office/powerpoint/2010/main" val="3748460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ie man Folien einfügt?">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1A99D82E-33A8-420A-BBA7-99323355EF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689600"/>
          </a:xfrm>
          <a:prstGeom prst="rect">
            <a:avLst/>
          </a:prstGeom>
        </p:spPr>
      </p:pic>
      <p:sp>
        <p:nvSpPr>
          <p:cNvPr id="8" name="Rechteck 7">
            <a:extLst>
              <a:ext uri="{FF2B5EF4-FFF2-40B4-BE49-F238E27FC236}">
                <a16:creationId xmlns:a16="http://schemas.microsoft.com/office/drawing/2014/main" id="{2D9CD009-FC3F-419F-9FFC-E00BA64C4461}"/>
              </a:ext>
            </a:extLst>
          </p:cNvPr>
          <p:cNvSpPr/>
          <p:nvPr userDrawn="1"/>
        </p:nvSpPr>
        <p:spPr>
          <a:xfrm>
            <a:off x="648000" y="6413498"/>
            <a:ext cx="4401911" cy="215444"/>
          </a:xfrm>
          <a:prstGeom prst="rect">
            <a:avLst/>
          </a:prstGeom>
        </p:spPr>
        <p:txBody>
          <a:bodyPr wrap="none" lIns="0" tIns="0" rIns="0" bIns="0">
            <a:spAutoFit/>
          </a:bodyPr>
          <a:lstStyle/>
          <a:p>
            <a:pPr marL="0" algn="l" defTabSz="914400" rtl="0" eaLnBrk="1" latinLnBrk="0" hangingPunct="1"/>
            <a:r>
              <a:rPr lang="en-US" sz="1400" b="0" kern="1200" dirty="0">
                <a:solidFill>
                  <a:srgbClr val="B0063D"/>
                </a:solidFill>
                <a:effectLst/>
                <a:latin typeface="+mn-lt"/>
                <a:ea typeface="+mn-ea"/>
                <a:cs typeface="+mn-cs"/>
              </a:rPr>
              <a:t>Independent statistics for evidence-based decision making</a:t>
            </a:r>
            <a:endParaRPr lang="de-DE" sz="1400" b="0" kern="1200" dirty="0">
              <a:solidFill>
                <a:srgbClr val="B0063D"/>
              </a:solidFill>
              <a:effectLst/>
              <a:latin typeface="+mn-lt"/>
              <a:ea typeface="+mn-ea"/>
              <a:cs typeface="+mn-cs"/>
            </a:endParaRPr>
          </a:p>
        </p:txBody>
      </p:sp>
      <p:sp>
        <p:nvSpPr>
          <p:cNvPr id="37" name="Foliennummernplatzhalter 5">
            <a:extLst>
              <a:ext uri="{FF2B5EF4-FFF2-40B4-BE49-F238E27FC236}">
                <a16:creationId xmlns:a16="http://schemas.microsoft.com/office/drawing/2014/main" id="{8FF29B0B-9D20-453B-BB69-B81CF74927DB}"/>
              </a:ext>
            </a:extLst>
          </p:cNvPr>
          <p:cNvSpPr txBox="1">
            <a:spLocks/>
          </p:cNvSpPr>
          <p:nvPr userDrawn="1"/>
        </p:nvSpPr>
        <p:spPr>
          <a:xfrm>
            <a:off x="6914822" y="5335597"/>
            <a:ext cx="1286543" cy="233014"/>
          </a:xfrm>
          <a:prstGeom prst="rect">
            <a:avLst/>
          </a:prstGeom>
        </p:spPr>
        <p:txBody>
          <a:bodyPr vert="horz" wrap="square" lIns="90000" tIns="46800" rIns="90000" bIns="46800" rtlCol="0" anchor="t" anchorCtr="0">
            <a:sp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AT" sz="900" dirty="0">
                <a:solidFill>
                  <a:schemeClr val="bg1"/>
                </a:solidFill>
              </a:rPr>
              <a:t>v1.7 12.08.2022</a:t>
            </a:r>
          </a:p>
        </p:txBody>
      </p:sp>
      <p:sp>
        <p:nvSpPr>
          <p:cNvPr id="13" name="Textfeld 12">
            <a:extLst>
              <a:ext uri="{FF2B5EF4-FFF2-40B4-BE49-F238E27FC236}">
                <a16:creationId xmlns:a16="http://schemas.microsoft.com/office/drawing/2014/main" id="{B2C9E613-7914-4D6C-AF71-DD4D4EE4C6A8}"/>
              </a:ext>
            </a:extLst>
          </p:cNvPr>
          <p:cNvSpPr txBox="1"/>
          <p:nvPr userDrawn="1"/>
        </p:nvSpPr>
        <p:spPr>
          <a:xfrm>
            <a:off x="550862" y="345081"/>
            <a:ext cx="7007233" cy="4656917"/>
          </a:xfrm>
          <a:prstGeom prst="rect">
            <a:avLst/>
          </a:prstGeom>
          <a:noFill/>
        </p:spPr>
        <p:txBody>
          <a:bodyPr wrap="square" lIns="90000" tIns="46800" rIns="90000" bIns="46800" rtlCol="0">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pitchFamily="34" charset="0"/>
              <a:buNone/>
              <a:tabLst/>
              <a:defRPr/>
            </a:pPr>
            <a:r>
              <a:rPr lang="de-AT" sz="3200" b="1" kern="1200" dirty="0" err="1">
                <a:solidFill>
                  <a:schemeClr val="bg1"/>
                </a:solidFill>
                <a:latin typeface="+mn-lt"/>
                <a:ea typeface="+mn-ea"/>
                <a:cs typeface="+mn-cs"/>
              </a:rPr>
              <a:t>How</a:t>
            </a:r>
            <a:r>
              <a:rPr lang="de-AT" sz="3200" b="1" kern="1200" dirty="0">
                <a:solidFill>
                  <a:schemeClr val="bg1"/>
                </a:solidFill>
                <a:latin typeface="+mn-lt"/>
                <a:ea typeface="+mn-ea"/>
                <a:cs typeface="+mn-cs"/>
              </a:rPr>
              <a:t> </a:t>
            </a:r>
            <a:r>
              <a:rPr lang="de-AT" sz="3200" b="1" kern="1200" dirty="0" err="1">
                <a:solidFill>
                  <a:schemeClr val="bg1"/>
                </a:solidFill>
                <a:latin typeface="+mn-lt"/>
                <a:ea typeface="+mn-ea"/>
                <a:cs typeface="+mn-cs"/>
              </a:rPr>
              <a:t>to</a:t>
            </a:r>
            <a:r>
              <a:rPr lang="de-AT" sz="3200" b="1" kern="1200" dirty="0">
                <a:solidFill>
                  <a:schemeClr val="bg1"/>
                </a:solidFill>
                <a:latin typeface="+mn-lt"/>
                <a:ea typeface="+mn-ea"/>
                <a:cs typeface="+mn-cs"/>
              </a:rPr>
              <a:t>?</a:t>
            </a:r>
            <a:endParaRPr lang="de-AT" sz="3200" b="0" i="0" u="none" kern="1200" dirty="0">
              <a:solidFill>
                <a:schemeClr val="bg1"/>
              </a:solidFill>
              <a:latin typeface="+mn-lt"/>
              <a:ea typeface="+mn-ea"/>
              <a:cs typeface="+mn-cs"/>
            </a:endParaRPr>
          </a:p>
          <a:p>
            <a:pPr marL="0" indent="0" algn="l" defTabSz="914400" rtl="0" eaLnBrk="1" latinLnBrk="0" hangingPunct="1">
              <a:lnSpc>
                <a:spcPct val="112000"/>
              </a:lnSpc>
              <a:spcBef>
                <a:spcPts val="0"/>
              </a:spcBef>
              <a:buFont typeface="Arial" panose="020B0604020202020204" pitchFamily="34" charset="0"/>
              <a:buNone/>
            </a:pPr>
            <a:r>
              <a:rPr lang="de-AT" sz="2800" b="0" i="0" u="none" kern="1200" dirty="0">
                <a:solidFill>
                  <a:schemeClr val="bg1"/>
                </a:solidFill>
                <a:latin typeface="+mn-lt"/>
                <a:ea typeface="+mn-ea"/>
                <a:cs typeface="+mn-cs"/>
              </a:rPr>
              <a:t>Folgende Folien können mit </a:t>
            </a:r>
            <a:r>
              <a:rPr lang="de-AT" sz="2800" b="0" i="1" u="none" kern="1200" dirty="0">
                <a:solidFill>
                  <a:schemeClr val="bg1"/>
                </a:solidFill>
                <a:latin typeface="+mn-lt"/>
                <a:ea typeface="+mn-ea"/>
                <a:cs typeface="+mn-cs"/>
              </a:rPr>
              <a:t>Start &gt; Neue Folie</a:t>
            </a:r>
          </a:p>
          <a:p>
            <a:pPr marL="0" indent="0" algn="l" defTabSz="914400" rtl="0" eaLnBrk="1" latinLnBrk="0" hangingPunct="1">
              <a:lnSpc>
                <a:spcPct val="112000"/>
              </a:lnSpc>
              <a:spcBef>
                <a:spcPts val="0"/>
              </a:spcBef>
              <a:buFont typeface="Arial" panose="020B0604020202020204" pitchFamily="34" charset="0"/>
              <a:buNone/>
            </a:pPr>
            <a:r>
              <a:rPr lang="de-AT" sz="2800" b="0" i="0" u="none" kern="1200" dirty="0">
                <a:solidFill>
                  <a:schemeClr val="bg1"/>
                </a:solidFill>
                <a:latin typeface="+mn-lt"/>
                <a:ea typeface="+mn-ea"/>
                <a:cs typeface="+mn-cs"/>
              </a:rPr>
              <a:t>hinzugefügt werden:</a:t>
            </a:r>
          </a:p>
          <a:p>
            <a:pPr marL="457200" indent="-457200" algn="l" defTabSz="914400" rtl="0" eaLnBrk="1" latinLnBrk="0" hangingPunct="1">
              <a:lnSpc>
                <a:spcPct val="112000"/>
              </a:lnSpc>
              <a:spcBef>
                <a:spcPts val="0"/>
              </a:spcBef>
              <a:buFontTx/>
              <a:buChar char="-"/>
            </a:pPr>
            <a:endParaRPr lang="de-AT" sz="1000" b="0" i="0" u="none" kern="1200" dirty="0">
              <a:solidFill>
                <a:schemeClr val="bg1"/>
              </a:solidFill>
              <a:latin typeface="+mn-lt"/>
              <a:ea typeface="+mn-ea"/>
              <a:cs typeface="+mn-cs"/>
            </a:endParaRPr>
          </a:p>
          <a:p>
            <a:pPr marL="457200" indent="-457200" algn="l" defTabSz="914400" rtl="0" eaLnBrk="1" latinLnBrk="0" hangingPunct="1">
              <a:lnSpc>
                <a:spcPct val="112000"/>
              </a:lnSpc>
              <a:spcBef>
                <a:spcPts val="0"/>
              </a:spcBef>
              <a:buFontTx/>
              <a:buChar char="-"/>
            </a:pPr>
            <a:r>
              <a:rPr lang="de-AT" sz="2400" b="0" i="0" u="none" kern="1200" dirty="0">
                <a:solidFill>
                  <a:schemeClr val="bg1"/>
                </a:solidFill>
                <a:latin typeface="+mn-lt"/>
                <a:ea typeface="+mn-ea"/>
                <a:cs typeface="+mn-cs"/>
              </a:rPr>
              <a:t>Titelfolie (blau, nur für Präsentationstitel!)</a:t>
            </a:r>
          </a:p>
          <a:p>
            <a:pPr marL="457200" indent="-457200" algn="l" defTabSz="914400" rtl="0" eaLnBrk="1" latinLnBrk="0" hangingPunct="1">
              <a:lnSpc>
                <a:spcPct val="112000"/>
              </a:lnSpc>
              <a:spcBef>
                <a:spcPts val="0"/>
              </a:spcBef>
              <a:buFontTx/>
              <a:buChar char="-"/>
            </a:pPr>
            <a:r>
              <a:rPr lang="de-AT" sz="2400" b="0" i="0" u="none" kern="1200" dirty="0">
                <a:solidFill>
                  <a:schemeClr val="bg1"/>
                </a:solidFill>
                <a:latin typeface="+mn-lt"/>
                <a:ea typeface="+mn-ea"/>
                <a:cs typeface="+mn-cs"/>
              </a:rPr>
              <a:t>Kapiteltitelfolie (blau, nur für Titel!)</a:t>
            </a:r>
          </a:p>
          <a:p>
            <a:pPr marL="457200" indent="-457200" algn="l" defTabSz="914400" rtl="0" eaLnBrk="1" latinLnBrk="0" hangingPunct="1">
              <a:lnSpc>
                <a:spcPct val="112000"/>
              </a:lnSpc>
              <a:spcBef>
                <a:spcPts val="0"/>
              </a:spcBef>
              <a:buFontTx/>
              <a:buChar char="-"/>
            </a:pPr>
            <a:r>
              <a:rPr lang="de-AT" sz="2400" b="0" i="0" u="none" kern="1200" dirty="0">
                <a:solidFill>
                  <a:schemeClr val="bg1"/>
                </a:solidFill>
                <a:latin typeface="+mn-lt"/>
                <a:ea typeface="+mn-ea"/>
                <a:cs typeface="+mn-cs"/>
              </a:rPr>
              <a:t>Folie mit Diagrammen</a:t>
            </a:r>
          </a:p>
          <a:p>
            <a:pPr marL="457200" indent="-457200" algn="l" defTabSz="914400" rtl="0" eaLnBrk="1" latinLnBrk="0" hangingPunct="1">
              <a:lnSpc>
                <a:spcPct val="112000"/>
              </a:lnSpc>
              <a:spcBef>
                <a:spcPts val="0"/>
              </a:spcBef>
              <a:buFontTx/>
              <a:buChar char="-"/>
            </a:pPr>
            <a:r>
              <a:rPr lang="de-AT" sz="2400" b="0" i="0" u="none" kern="1200" dirty="0">
                <a:solidFill>
                  <a:schemeClr val="bg1"/>
                </a:solidFill>
                <a:latin typeface="+mn-lt"/>
                <a:ea typeface="+mn-ea"/>
                <a:cs typeface="+mn-cs"/>
              </a:rPr>
              <a:t>Folie mit nur Text</a:t>
            </a:r>
          </a:p>
          <a:p>
            <a:pPr marL="457200" indent="-457200" algn="l" defTabSz="914400" rtl="0" eaLnBrk="1" latinLnBrk="0" hangingPunct="1">
              <a:lnSpc>
                <a:spcPct val="112000"/>
              </a:lnSpc>
              <a:spcBef>
                <a:spcPts val="0"/>
              </a:spcBef>
              <a:buFontTx/>
              <a:buChar char="-"/>
            </a:pPr>
            <a:r>
              <a:rPr lang="de-AT" sz="2400" b="0" i="0" u="none" kern="1200" dirty="0">
                <a:solidFill>
                  <a:schemeClr val="bg1"/>
                </a:solidFill>
                <a:latin typeface="+mn-lt"/>
                <a:ea typeface="+mn-ea"/>
                <a:cs typeface="+mn-cs"/>
              </a:rPr>
              <a:t>Folie mit einer Tabelle</a:t>
            </a:r>
          </a:p>
          <a:p>
            <a:pPr marL="457200" indent="-457200" algn="l" defTabSz="914400" rtl="0" eaLnBrk="1" latinLnBrk="0" hangingPunct="1">
              <a:lnSpc>
                <a:spcPct val="112000"/>
              </a:lnSpc>
              <a:spcBef>
                <a:spcPts val="0"/>
              </a:spcBef>
              <a:buFontTx/>
              <a:buChar char="-"/>
            </a:pPr>
            <a:r>
              <a:rPr lang="de-AT" sz="2400" b="0" i="0" u="none" kern="1200" dirty="0">
                <a:solidFill>
                  <a:schemeClr val="bg1"/>
                </a:solidFill>
                <a:latin typeface="+mn-lt"/>
                <a:ea typeface="+mn-ea"/>
                <a:cs typeface="+mn-cs"/>
              </a:rPr>
              <a:t>Folie mit einem Bild</a:t>
            </a:r>
          </a:p>
          <a:p>
            <a:pPr marL="457200" indent="-457200" algn="l" defTabSz="914400" rtl="0" eaLnBrk="1" latinLnBrk="0" hangingPunct="1">
              <a:lnSpc>
                <a:spcPct val="112000"/>
              </a:lnSpc>
              <a:spcBef>
                <a:spcPts val="0"/>
              </a:spcBef>
              <a:buFontTx/>
              <a:buChar char="-"/>
            </a:pPr>
            <a:r>
              <a:rPr lang="de-AT" sz="2400" b="0" i="0" u="none" kern="1200" dirty="0">
                <a:solidFill>
                  <a:schemeClr val="bg1"/>
                </a:solidFill>
                <a:latin typeface="+mn-lt"/>
                <a:ea typeface="+mn-ea"/>
                <a:cs typeface="+mn-cs"/>
              </a:rPr>
              <a:t>Kontaktfolie (blau, nur für Kontakt!)</a:t>
            </a:r>
          </a:p>
        </p:txBody>
      </p:sp>
      <p:sp>
        <p:nvSpPr>
          <p:cNvPr id="14" name="Gleichschenkliges Dreieck 13">
            <a:extLst>
              <a:ext uri="{FF2B5EF4-FFF2-40B4-BE49-F238E27FC236}">
                <a16:creationId xmlns:a16="http://schemas.microsoft.com/office/drawing/2014/main" id="{C00459FF-2578-40EC-953E-5B290EE8F211}"/>
              </a:ext>
            </a:extLst>
          </p:cNvPr>
          <p:cNvSpPr/>
          <p:nvPr userDrawn="1"/>
        </p:nvSpPr>
        <p:spPr>
          <a:xfrm rot="10800000">
            <a:off x="7326407" y="1152401"/>
            <a:ext cx="134470" cy="115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200" dirty="0">
              <a:solidFill>
                <a:schemeClr val="tx1"/>
              </a:solidFill>
            </a:endParaRPr>
          </a:p>
        </p:txBody>
      </p:sp>
      <p:pic>
        <p:nvPicPr>
          <p:cNvPr id="9" name="Grafik 8">
            <a:extLst>
              <a:ext uri="{FF2B5EF4-FFF2-40B4-BE49-F238E27FC236}">
                <a16:creationId xmlns:a16="http://schemas.microsoft.com/office/drawing/2014/main" id="{148F0368-BF39-4FD2-B34C-E8D9CFE2A60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607478" y="5866843"/>
            <a:ext cx="1956507" cy="853174"/>
          </a:xfrm>
          <a:prstGeom prst="rect">
            <a:avLst/>
          </a:prstGeom>
        </p:spPr>
      </p:pic>
    </p:spTree>
    <p:extLst>
      <p:ext uri="{BB962C8B-B14F-4D97-AF65-F5344CB8AC3E}">
        <p14:creationId xmlns:p14="http://schemas.microsoft.com/office/powerpoint/2010/main" val="2142352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chriftgrößen &amp; Info">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1A99D82E-33A8-420A-BBA7-99323355EF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689600"/>
          </a:xfrm>
          <a:prstGeom prst="rect">
            <a:avLst/>
          </a:prstGeom>
        </p:spPr>
      </p:pic>
      <p:sp>
        <p:nvSpPr>
          <p:cNvPr id="8" name="Rechteck 7">
            <a:extLst>
              <a:ext uri="{FF2B5EF4-FFF2-40B4-BE49-F238E27FC236}">
                <a16:creationId xmlns:a16="http://schemas.microsoft.com/office/drawing/2014/main" id="{2D9CD009-FC3F-419F-9FFC-E00BA64C4461}"/>
              </a:ext>
            </a:extLst>
          </p:cNvPr>
          <p:cNvSpPr/>
          <p:nvPr userDrawn="1"/>
        </p:nvSpPr>
        <p:spPr>
          <a:xfrm>
            <a:off x="648000" y="6413498"/>
            <a:ext cx="4401911" cy="215444"/>
          </a:xfrm>
          <a:prstGeom prst="rect">
            <a:avLst/>
          </a:prstGeom>
        </p:spPr>
        <p:txBody>
          <a:bodyPr wrap="none" lIns="0" tIns="0" rIns="0" bIns="0">
            <a:spAutoFit/>
          </a:bodyPr>
          <a:lstStyle/>
          <a:p>
            <a:pPr marL="0" algn="l" defTabSz="914400" rtl="0" eaLnBrk="1" latinLnBrk="0" hangingPunct="1"/>
            <a:r>
              <a:rPr lang="en-US" sz="1400" b="0" kern="1200" dirty="0">
                <a:solidFill>
                  <a:srgbClr val="B0063D"/>
                </a:solidFill>
                <a:effectLst/>
                <a:latin typeface="+mn-lt"/>
                <a:ea typeface="+mn-ea"/>
                <a:cs typeface="+mn-cs"/>
              </a:rPr>
              <a:t>Independent statistics for evidence-based decision making</a:t>
            </a:r>
            <a:endParaRPr lang="de-DE" sz="1400" b="0" kern="1200" dirty="0">
              <a:solidFill>
                <a:srgbClr val="B0063D"/>
              </a:solidFill>
              <a:effectLst/>
              <a:latin typeface="+mn-lt"/>
              <a:ea typeface="+mn-ea"/>
              <a:cs typeface="+mn-cs"/>
            </a:endParaRPr>
          </a:p>
        </p:txBody>
      </p:sp>
      <p:sp>
        <p:nvSpPr>
          <p:cNvPr id="32" name="Rechteck 31">
            <a:extLst>
              <a:ext uri="{FF2B5EF4-FFF2-40B4-BE49-F238E27FC236}">
                <a16:creationId xmlns:a16="http://schemas.microsoft.com/office/drawing/2014/main" id="{6C4EE5E6-5716-427D-9C1E-21F065457696}"/>
              </a:ext>
            </a:extLst>
          </p:cNvPr>
          <p:cNvSpPr/>
          <p:nvPr userDrawn="1"/>
        </p:nvSpPr>
        <p:spPr>
          <a:xfrm>
            <a:off x="550863" y="1584916"/>
            <a:ext cx="6006114" cy="1628973"/>
          </a:xfrm>
          <a:prstGeom prst="rect">
            <a:avLst/>
          </a:prstGeom>
        </p:spPr>
        <p:txBody>
          <a:bodyPr wrap="square" lIns="90000" tIns="46800" rIns="90000" bIns="46800">
            <a:spAutoFit/>
          </a:bodyPr>
          <a:lstStyle/>
          <a:p>
            <a:pPr>
              <a:lnSpc>
                <a:spcPct val="112000"/>
              </a:lnSpc>
              <a:spcBef>
                <a:spcPts val="0"/>
              </a:spcBef>
            </a:pPr>
            <a:r>
              <a:rPr lang="de-AT" sz="1800" b="1" dirty="0">
                <a:solidFill>
                  <a:schemeClr val="bg1"/>
                </a:solidFill>
              </a:rPr>
              <a:t>Schrift </a:t>
            </a:r>
            <a:r>
              <a:rPr lang="de-AT" sz="1800" b="1" i="1" dirty="0">
                <a:solidFill>
                  <a:schemeClr val="bg1"/>
                </a:solidFill>
              </a:rPr>
              <a:t>Calibri</a:t>
            </a:r>
            <a:r>
              <a:rPr lang="de-AT" sz="1800" b="1" dirty="0">
                <a:solidFill>
                  <a:schemeClr val="bg1"/>
                </a:solidFill>
              </a:rPr>
              <a:t>:</a:t>
            </a:r>
            <a:endParaRPr lang="de-AT" sz="1800" b="0" i="1" dirty="0">
              <a:solidFill>
                <a:schemeClr val="bg1"/>
              </a:solidFill>
            </a:endParaRPr>
          </a:p>
          <a:p>
            <a:pPr marL="285750" indent="-285750" algn="l">
              <a:lnSpc>
                <a:spcPct val="112000"/>
              </a:lnSpc>
              <a:spcBef>
                <a:spcPts val="0"/>
              </a:spcBef>
              <a:buFont typeface="Arial" panose="020B0604020202020204" pitchFamily="34" charset="0"/>
              <a:buChar char="•"/>
            </a:pPr>
            <a:r>
              <a:rPr lang="de-AT" sz="1800" b="0" i="0" dirty="0">
                <a:solidFill>
                  <a:schemeClr val="bg1"/>
                </a:solidFill>
              </a:rPr>
              <a:t>Normaler Text 22pt</a:t>
            </a:r>
          </a:p>
          <a:p>
            <a:pPr marL="285750" indent="-285750" algn="l">
              <a:lnSpc>
                <a:spcPct val="112000"/>
              </a:lnSpc>
              <a:spcBef>
                <a:spcPts val="0"/>
              </a:spcBef>
              <a:buFont typeface="Arial" panose="020B0604020202020204" pitchFamily="34" charset="0"/>
              <a:buChar char="•"/>
            </a:pPr>
            <a:r>
              <a:rPr lang="de-AT" sz="1800" b="0" i="0" dirty="0">
                <a:solidFill>
                  <a:schemeClr val="bg1"/>
                </a:solidFill>
              </a:rPr>
              <a:t>Etwas kleinerer Text 18pt</a:t>
            </a:r>
          </a:p>
          <a:p>
            <a:pPr marL="285750" indent="-285750" algn="l">
              <a:lnSpc>
                <a:spcPct val="112000"/>
              </a:lnSpc>
              <a:spcBef>
                <a:spcPts val="0"/>
              </a:spcBef>
              <a:buFont typeface="Arial" panose="020B0604020202020204" pitchFamily="34" charset="0"/>
              <a:buChar char="•"/>
            </a:pPr>
            <a:r>
              <a:rPr lang="de-AT" sz="1800" b="0" i="0" dirty="0">
                <a:solidFill>
                  <a:schemeClr val="bg1"/>
                </a:solidFill>
              </a:rPr>
              <a:t>Diagrammtitel 15pt</a:t>
            </a:r>
          </a:p>
          <a:p>
            <a:pPr marL="285750" indent="-285750" algn="l">
              <a:lnSpc>
                <a:spcPct val="112000"/>
              </a:lnSpc>
              <a:spcBef>
                <a:spcPts val="0"/>
              </a:spcBef>
              <a:buFont typeface="Arial" panose="020B0604020202020204" pitchFamily="34" charset="0"/>
              <a:buChar char="•"/>
            </a:pPr>
            <a:r>
              <a:rPr lang="de-AT" sz="1800" b="0" i="0" dirty="0">
                <a:solidFill>
                  <a:schemeClr val="bg1"/>
                </a:solidFill>
              </a:rPr>
              <a:t>Diagrammbeschriftung 11pt</a:t>
            </a:r>
          </a:p>
        </p:txBody>
      </p:sp>
      <p:sp>
        <p:nvSpPr>
          <p:cNvPr id="33" name="Rechteck 32">
            <a:extLst>
              <a:ext uri="{FF2B5EF4-FFF2-40B4-BE49-F238E27FC236}">
                <a16:creationId xmlns:a16="http://schemas.microsoft.com/office/drawing/2014/main" id="{0CB6DF8A-4432-48D5-94C3-CA782E2765A6}"/>
              </a:ext>
            </a:extLst>
          </p:cNvPr>
          <p:cNvSpPr/>
          <p:nvPr userDrawn="1"/>
        </p:nvSpPr>
        <p:spPr>
          <a:xfrm>
            <a:off x="4276476" y="4096427"/>
            <a:ext cx="2978268" cy="698334"/>
          </a:xfrm>
          <a:prstGeom prst="rect">
            <a:avLst/>
          </a:prstGeom>
        </p:spPr>
        <p:txBody>
          <a:bodyPr wrap="square" lIns="90000" tIns="46800" rIns="90000" bIns="46800">
            <a:spAutoFit/>
          </a:bodyPr>
          <a:lstStyle/>
          <a:p>
            <a:pPr>
              <a:lnSpc>
                <a:spcPct val="112000"/>
              </a:lnSpc>
              <a:spcBef>
                <a:spcPts val="0"/>
              </a:spcBef>
            </a:pPr>
            <a:r>
              <a:rPr lang="de-AT" sz="1800" b="1" dirty="0">
                <a:solidFill>
                  <a:schemeClr val="bg1"/>
                </a:solidFill>
              </a:rPr>
              <a:t>Leitfäden für Diagramme:</a:t>
            </a:r>
          </a:p>
          <a:p>
            <a:pPr>
              <a:lnSpc>
                <a:spcPct val="112000"/>
              </a:lnSpc>
              <a:spcBef>
                <a:spcPts val="0"/>
              </a:spcBef>
            </a:pPr>
            <a:r>
              <a:rPr lang="de-AT" sz="1800" b="0" i="0" dirty="0">
                <a:solidFill>
                  <a:schemeClr val="bg1"/>
                </a:solidFill>
              </a:rPr>
              <a:t>Intranet Suche „</a:t>
            </a:r>
            <a:r>
              <a:rPr lang="de-AT" sz="1800" b="0" i="1" dirty="0">
                <a:solidFill>
                  <a:schemeClr val="bg1"/>
                </a:solidFill>
              </a:rPr>
              <a:t>Vorlagen“</a:t>
            </a:r>
          </a:p>
        </p:txBody>
      </p:sp>
      <p:sp>
        <p:nvSpPr>
          <p:cNvPr id="35" name="Rechteck 34">
            <a:extLst>
              <a:ext uri="{FF2B5EF4-FFF2-40B4-BE49-F238E27FC236}">
                <a16:creationId xmlns:a16="http://schemas.microsoft.com/office/drawing/2014/main" id="{9A624180-27EB-4009-8716-1AE18C3FC467}"/>
              </a:ext>
            </a:extLst>
          </p:cNvPr>
          <p:cNvSpPr/>
          <p:nvPr userDrawn="1"/>
        </p:nvSpPr>
        <p:spPr>
          <a:xfrm>
            <a:off x="550862" y="4096427"/>
            <a:ext cx="3555797" cy="1008547"/>
          </a:xfrm>
          <a:prstGeom prst="rect">
            <a:avLst/>
          </a:prstGeom>
        </p:spPr>
        <p:txBody>
          <a:bodyPr wrap="square" lIns="90000" tIns="46800" rIns="90000" bIns="46800">
            <a:spAutoFit/>
          </a:bodyPr>
          <a:lstStyle/>
          <a:p>
            <a:pPr>
              <a:lnSpc>
                <a:spcPct val="112000"/>
              </a:lnSpc>
              <a:spcBef>
                <a:spcPts val="0"/>
              </a:spcBef>
            </a:pPr>
            <a:r>
              <a:rPr lang="de-AT" sz="1800" b="1" dirty="0">
                <a:solidFill>
                  <a:schemeClr val="bg1"/>
                </a:solidFill>
              </a:rPr>
              <a:t>Bild-/Fotomaterial benötigt?</a:t>
            </a:r>
          </a:p>
          <a:p>
            <a:pPr>
              <a:lnSpc>
                <a:spcPct val="112000"/>
              </a:lnSpc>
              <a:spcBef>
                <a:spcPts val="0"/>
              </a:spcBef>
            </a:pPr>
            <a:r>
              <a:rPr lang="de-AT" sz="1800" b="0" i="0" dirty="0">
                <a:solidFill>
                  <a:schemeClr val="bg1"/>
                </a:solidFill>
              </a:rPr>
              <a:t>Team Layout &amp; Grafik kontaktieren:</a:t>
            </a:r>
          </a:p>
          <a:p>
            <a:pPr>
              <a:lnSpc>
                <a:spcPct val="112000"/>
              </a:lnSpc>
              <a:spcBef>
                <a:spcPts val="0"/>
              </a:spcBef>
            </a:pPr>
            <a:r>
              <a:rPr lang="de-AT" sz="1800" b="0" i="0" dirty="0">
                <a:solidFill>
                  <a:schemeClr val="bg1"/>
                </a:solidFill>
              </a:rPr>
              <a:t>Intranet Suche </a:t>
            </a:r>
            <a:r>
              <a:rPr lang="de-AT" sz="1800" b="0" i="1" dirty="0">
                <a:solidFill>
                  <a:schemeClr val="bg1"/>
                </a:solidFill>
              </a:rPr>
              <a:t>„Layout“</a:t>
            </a:r>
          </a:p>
        </p:txBody>
      </p:sp>
      <p:sp>
        <p:nvSpPr>
          <p:cNvPr id="11" name="Rechteck 10">
            <a:extLst>
              <a:ext uri="{FF2B5EF4-FFF2-40B4-BE49-F238E27FC236}">
                <a16:creationId xmlns:a16="http://schemas.microsoft.com/office/drawing/2014/main" id="{201575E2-7BBC-44F5-837C-F0C839053A81}"/>
              </a:ext>
            </a:extLst>
          </p:cNvPr>
          <p:cNvSpPr/>
          <p:nvPr userDrawn="1"/>
        </p:nvSpPr>
        <p:spPr>
          <a:xfrm>
            <a:off x="550862" y="3483251"/>
            <a:ext cx="6006114" cy="343813"/>
          </a:xfrm>
          <a:prstGeom prst="rect">
            <a:avLst/>
          </a:prstGeom>
        </p:spPr>
        <p:txBody>
          <a:bodyPr wrap="square" lIns="90000" tIns="46800" rIns="90000" bIns="46800">
            <a:spAutoFit/>
          </a:bodyPr>
          <a:lstStyle/>
          <a:p>
            <a:pPr>
              <a:lnSpc>
                <a:spcPct val="90000"/>
              </a:lnSpc>
              <a:spcBef>
                <a:spcPts val="0"/>
              </a:spcBef>
            </a:pPr>
            <a:r>
              <a:rPr lang="de-AT" sz="1800" b="1" dirty="0">
                <a:solidFill>
                  <a:schemeClr val="bg1"/>
                </a:solidFill>
              </a:rPr>
              <a:t>Quellenangaben: </a:t>
            </a:r>
            <a:r>
              <a:rPr lang="de-AT" sz="1800" b="0" dirty="0">
                <a:solidFill>
                  <a:schemeClr val="bg1"/>
                </a:solidFill>
              </a:rPr>
              <a:t>sind optional</a:t>
            </a:r>
            <a:endParaRPr lang="de-AT" sz="1800" b="0" i="1" dirty="0">
              <a:solidFill>
                <a:schemeClr val="bg1"/>
              </a:solidFill>
            </a:endParaRPr>
          </a:p>
        </p:txBody>
      </p:sp>
      <p:sp>
        <p:nvSpPr>
          <p:cNvPr id="13" name="Textfeld 12">
            <a:extLst>
              <a:ext uri="{FF2B5EF4-FFF2-40B4-BE49-F238E27FC236}">
                <a16:creationId xmlns:a16="http://schemas.microsoft.com/office/drawing/2014/main" id="{B2C9E613-7914-4D6C-AF71-DD4D4EE4C6A8}"/>
              </a:ext>
            </a:extLst>
          </p:cNvPr>
          <p:cNvSpPr txBox="1"/>
          <p:nvPr userDrawn="1"/>
        </p:nvSpPr>
        <p:spPr>
          <a:xfrm>
            <a:off x="550862" y="345081"/>
            <a:ext cx="7007233" cy="1102803"/>
          </a:xfrm>
          <a:prstGeom prst="rect">
            <a:avLst/>
          </a:prstGeom>
          <a:noFill/>
        </p:spPr>
        <p:txBody>
          <a:bodyPr wrap="square" lIns="90000" tIns="46800" rIns="90000" bIns="46800" rtlCol="0">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pitchFamily="34" charset="0"/>
              <a:buNone/>
              <a:tabLst/>
              <a:defRPr/>
            </a:pPr>
            <a:r>
              <a:rPr lang="de-AT" sz="3200" b="1" kern="1200" dirty="0" err="1">
                <a:solidFill>
                  <a:schemeClr val="bg1"/>
                </a:solidFill>
                <a:latin typeface="+mn-lt"/>
                <a:ea typeface="+mn-ea"/>
                <a:cs typeface="+mn-cs"/>
              </a:rPr>
              <a:t>How</a:t>
            </a:r>
            <a:r>
              <a:rPr lang="de-AT" sz="3200" b="1" kern="1200" dirty="0">
                <a:solidFill>
                  <a:schemeClr val="bg1"/>
                </a:solidFill>
                <a:latin typeface="+mn-lt"/>
                <a:ea typeface="+mn-ea"/>
                <a:cs typeface="+mn-cs"/>
              </a:rPr>
              <a:t> </a:t>
            </a:r>
            <a:r>
              <a:rPr lang="de-AT" sz="3200" b="1" kern="1200" dirty="0" err="1">
                <a:solidFill>
                  <a:schemeClr val="bg1"/>
                </a:solidFill>
                <a:latin typeface="+mn-lt"/>
                <a:ea typeface="+mn-ea"/>
                <a:cs typeface="+mn-cs"/>
              </a:rPr>
              <a:t>to</a:t>
            </a:r>
            <a:r>
              <a:rPr lang="de-AT" sz="3200" b="1" kern="1200" dirty="0">
                <a:solidFill>
                  <a:schemeClr val="bg1"/>
                </a:solidFill>
                <a:latin typeface="+mn-lt"/>
                <a:ea typeface="+mn-ea"/>
                <a:cs typeface="+mn-cs"/>
              </a:rPr>
              <a:t>?</a:t>
            </a:r>
            <a:endParaRPr lang="de-AT" sz="3200" b="0" i="0" u="none" kern="1200" dirty="0">
              <a:solidFill>
                <a:schemeClr val="bg1"/>
              </a:solidFill>
              <a:latin typeface="+mn-lt"/>
              <a:ea typeface="+mn-ea"/>
              <a:cs typeface="+mn-cs"/>
            </a:endParaRPr>
          </a:p>
          <a:p>
            <a:pPr marL="0" indent="0" algn="l" defTabSz="914400" rtl="0" eaLnBrk="1" latinLnBrk="0" hangingPunct="1">
              <a:lnSpc>
                <a:spcPct val="112000"/>
              </a:lnSpc>
              <a:spcBef>
                <a:spcPts val="0"/>
              </a:spcBef>
              <a:buFont typeface="Arial" panose="020B0604020202020204" pitchFamily="34" charset="0"/>
              <a:buNone/>
            </a:pPr>
            <a:r>
              <a:rPr lang="de-AT" sz="2800" b="0" i="0" u="none" kern="1200" dirty="0">
                <a:solidFill>
                  <a:schemeClr val="bg1"/>
                </a:solidFill>
                <a:latin typeface="+mn-lt"/>
                <a:ea typeface="+mn-ea"/>
                <a:cs typeface="+mn-cs"/>
              </a:rPr>
              <a:t>Infos:</a:t>
            </a:r>
            <a:endParaRPr lang="de-AT" sz="2800" b="0" i="1" u="none" kern="1200" dirty="0">
              <a:solidFill>
                <a:schemeClr val="bg1"/>
              </a:solidFill>
              <a:latin typeface="+mn-lt"/>
              <a:ea typeface="+mn-ea"/>
              <a:cs typeface="+mn-cs"/>
            </a:endParaRPr>
          </a:p>
        </p:txBody>
      </p:sp>
      <p:pic>
        <p:nvPicPr>
          <p:cNvPr id="10" name="Grafik 9">
            <a:extLst>
              <a:ext uri="{FF2B5EF4-FFF2-40B4-BE49-F238E27FC236}">
                <a16:creationId xmlns:a16="http://schemas.microsoft.com/office/drawing/2014/main" id="{D9D09DE6-2161-429C-A5BA-F36B33B843B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607478" y="5866843"/>
            <a:ext cx="1956507" cy="853174"/>
          </a:xfrm>
          <a:prstGeom prst="rect">
            <a:avLst/>
          </a:prstGeom>
        </p:spPr>
      </p:pic>
    </p:spTree>
    <p:extLst>
      <p:ext uri="{BB962C8B-B14F-4D97-AF65-F5344CB8AC3E}">
        <p14:creationId xmlns:p14="http://schemas.microsoft.com/office/powerpoint/2010/main" val="2472561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ontaktfoli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E4E56378-4FC8-4B5F-B820-672625484D0A}"/>
              </a:ext>
            </a:extLst>
          </p:cNvPr>
          <p:cNvSpPr/>
          <p:nvPr userDrawn="1"/>
        </p:nvSpPr>
        <p:spPr>
          <a:xfrm>
            <a:off x="648000" y="6413498"/>
            <a:ext cx="4319644" cy="215444"/>
          </a:xfrm>
          <a:prstGeom prst="rect">
            <a:avLst/>
          </a:prstGeom>
        </p:spPr>
        <p:txBody>
          <a:bodyPr wrap="none" lIns="0" tIns="0" rIns="0" bIns="0">
            <a:spAutoFit/>
          </a:bodyPr>
          <a:lstStyle/>
          <a:p>
            <a:pPr marL="0" algn="l" defTabSz="914400" rtl="0" eaLnBrk="1" latinLnBrk="0" hangingPunct="1"/>
            <a:r>
              <a:rPr lang="en-US" sz="1400" b="0" kern="1200" dirty="0">
                <a:solidFill>
                  <a:srgbClr val="B0063D"/>
                </a:solidFill>
                <a:effectLst/>
                <a:latin typeface="+mn-lt"/>
                <a:ea typeface="+mn-ea"/>
                <a:cs typeface="+mn-cs"/>
              </a:rPr>
              <a:t>Independent statistics for evidence-based decision making</a:t>
            </a:r>
            <a:endParaRPr lang="de-DE" sz="1400" b="0" kern="1200" dirty="0">
              <a:solidFill>
                <a:srgbClr val="B0063D"/>
              </a:solidFill>
              <a:effectLst/>
              <a:latin typeface="+mn-lt"/>
              <a:ea typeface="+mn-ea"/>
              <a:cs typeface="+mn-cs"/>
            </a:endParaRPr>
          </a:p>
        </p:txBody>
      </p:sp>
      <p:sp>
        <p:nvSpPr>
          <p:cNvPr id="9" name="Textplatzhalter 36">
            <a:extLst>
              <a:ext uri="{FF2B5EF4-FFF2-40B4-BE49-F238E27FC236}">
                <a16:creationId xmlns:a16="http://schemas.microsoft.com/office/drawing/2014/main" id="{84A2B113-CCBB-4EB4-BCC3-E07AA230EB84}"/>
              </a:ext>
            </a:extLst>
          </p:cNvPr>
          <p:cNvSpPr>
            <a:spLocks noGrp="1"/>
          </p:cNvSpPr>
          <p:nvPr>
            <p:ph type="body" sz="quarter" idx="23" hasCustomPrompt="1"/>
          </p:nvPr>
        </p:nvSpPr>
        <p:spPr>
          <a:xfrm>
            <a:off x="550863" y="652389"/>
            <a:ext cx="7007232" cy="2249399"/>
          </a:xfrm>
          <a:prstGeom prst="rect">
            <a:avLst/>
          </a:prstGeom>
        </p:spPr>
        <p:txBody>
          <a:bodyPr wrap="square" lIns="90000" tIns="46800" rIns="90000" bIns="46800">
            <a:spAutoFit/>
          </a:bodyPr>
          <a:lstStyle>
            <a:lvl1pPr marL="0" marR="0" indent="0" algn="l" defTabSz="914400" rtl="0" eaLnBrk="1" fontAlgn="auto" latinLnBrk="0" hangingPunct="1">
              <a:lnSpc>
                <a:spcPct val="112000"/>
              </a:lnSpc>
              <a:spcBef>
                <a:spcPts val="0"/>
              </a:spcBef>
              <a:spcAft>
                <a:spcPts val="0"/>
              </a:spcAft>
              <a:buClrTx/>
              <a:buSzTx/>
              <a:buFont typeface="Arial" panose="020B0604020202020204" pitchFamily="34" charset="0"/>
              <a:buNone/>
              <a:tabLst/>
              <a:defRPr lang="de-DE" sz="1800" b="0" u="none" kern="1200" dirty="0">
                <a:solidFill>
                  <a:schemeClr val="bg1"/>
                </a:solidFill>
                <a:latin typeface="+mn-lt"/>
                <a:ea typeface="+mn-ea"/>
                <a:cs typeface="+mn-cs"/>
              </a:defRPr>
            </a:lvl1pPr>
          </a:lstStyle>
          <a:p>
            <a:r>
              <a:rPr lang="de-DE" dirty="0"/>
              <a:t>Name oder Stelle </a:t>
            </a:r>
          </a:p>
          <a:p>
            <a:r>
              <a:rPr lang="fr-FR" dirty="0"/>
              <a:t>Tel: +43 1 711 28-xxxx </a:t>
            </a:r>
          </a:p>
          <a:p>
            <a:r>
              <a:rPr lang="fr-FR" dirty="0"/>
              <a:t>V.N.@statistik.gv.at</a:t>
            </a:r>
          </a:p>
          <a:p>
            <a:endParaRPr lang="fr-FR" dirty="0"/>
          </a:p>
          <a:p>
            <a:r>
              <a:rPr lang="de-DE" dirty="0"/>
              <a:t>Name oder Stelle </a:t>
            </a:r>
          </a:p>
          <a:p>
            <a:r>
              <a:rPr lang="fr-FR" dirty="0"/>
              <a:t>Tel: +43 1 711 28-xxxx </a:t>
            </a:r>
          </a:p>
          <a:p>
            <a:r>
              <a:rPr lang="fr-FR" dirty="0"/>
              <a:t>V.N.@statistik.gv.at</a:t>
            </a:r>
          </a:p>
        </p:txBody>
      </p:sp>
      <p:sp>
        <p:nvSpPr>
          <p:cNvPr id="18" name="Textfeld 17">
            <a:extLst>
              <a:ext uri="{FF2B5EF4-FFF2-40B4-BE49-F238E27FC236}">
                <a16:creationId xmlns:a16="http://schemas.microsoft.com/office/drawing/2014/main" id="{E43FD8AB-0F59-49CA-BB09-EB72D2DFBD3D}"/>
              </a:ext>
            </a:extLst>
          </p:cNvPr>
          <p:cNvSpPr txBox="1"/>
          <p:nvPr userDrawn="1"/>
        </p:nvSpPr>
        <p:spPr>
          <a:xfrm>
            <a:off x="550864" y="4648775"/>
            <a:ext cx="7007230" cy="343813"/>
          </a:xfrm>
          <a:prstGeom prst="rect">
            <a:avLst/>
          </a:prstGeom>
          <a:noFill/>
        </p:spPr>
        <p:txBody>
          <a:bodyPr wrap="square" lIns="90000" tIns="46800" rIns="90000" bIns="46800" rtlCol="0">
            <a:sp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DE" sz="1800" b="0" u="none" kern="1200" dirty="0">
                <a:solidFill>
                  <a:schemeClr val="bg1"/>
                </a:solidFill>
                <a:latin typeface="+mn-lt"/>
                <a:ea typeface="+mn-ea"/>
                <a:cs typeface="+mn-cs"/>
              </a:rPr>
              <a:t>STATISTICS AUSTRIA</a:t>
            </a:r>
          </a:p>
        </p:txBody>
      </p:sp>
      <p:sp>
        <p:nvSpPr>
          <p:cNvPr id="21" name="Textfeld 20">
            <a:extLst>
              <a:ext uri="{FF2B5EF4-FFF2-40B4-BE49-F238E27FC236}">
                <a16:creationId xmlns:a16="http://schemas.microsoft.com/office/drawing/2014/main" id="{F57B268E-EB3E-4FA9-9AFF-200AAE2BD683}"/>
              </a:ext>
            </a:extLst>
          </p:cNvPr>
          <p:cNvSpPr txBox="1"/>
          <p:nvPr userDrawn="1"/>
        </p:nvSpPr>
        <p:spPr>
          <a:xfrm>
            <a:off x="550863" y="4942500"/>
            <a:ext cx="7007230" cy="343813"/>
          </a:xfrm>
          <a:prstGeom prst="rect">
            <a:avLst/>
          </a:prstGeom>
          <a:noFill/>
        </p:spPr>
        <p:txBody>
          <a:bodyPr wrap="square" lIns="90000" tIns="46800" rIns="90000" bIns="46800" rtlCol="0">
            <a:sp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fr-FR" sz="1800" b="0" u="none" kern="1200" dirty="0">
                <a:solidFill>
                  <a:schemeClr val="bg1"/>
                </a:solidFill>
                <a:latin typeface="+mn-lt"/>
                <a:ea typeface="+mn-ea"/>
                <a:cs typeface="+mn-cs"/>
              </a:rPr>
              <a:t>Guglgasse 13, 1110 Vienna</a:t>
            </a:r>
            <a:endParaRPr lang="de-DE" sz="1800" b="0" u="none" kern="1200" dirty="0">
              <a:solidFill>
                <a:schemeClr val="bg1"/>
              </a:solidFill>
              <a:latin typeface="+mn-lt"/>
              <a:ea typeface="+mn-ea"/>
              <a:cs typeface="+mn-cs"/>
            </a:endParaRPr>
          </a:p>
        </p:txBody>
      </p:sp>
      <p:pic>
        <p:nvPicPr>
          <p:cNvPr id="7" name="Grafik 6">
            <a:extLst>
              <a:ext uri="{FF2B5EF4-FFF2-40B4-BE49-F238E27FC236}">
                <a16:creationId xmlns:a16="http://schemas.microsoft.com/office/drawing/2014/main" id="{D0A8407E-7B66-4311-8F73-0BFC7542B8E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607478" y="5866843"/>
            <a:ext cx="1956507" cy="853174"/>
          </a:xfrm>
          <a:prstGeom prst="rect">
            <a:avLst/>
          </a:prstGeom>
        </p:spPr>
      </p:pic>
    </p:spTree>
    <p:extLst>
      <p:ext uri="{BB962C8B-B14F-4D97-AF65-F5344CB8AC3E}">
        <p14:creationId xmlns:p14="http://schemas.microsoft.com/office/powerpoint/2010/main" val="4120584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grammfolie">
    <p:spTree>
      <p:nvGrpSpPr>
        <p:cNvPr id="1" name=""/>
        <p:cNvGrpSpPr/>
        <p:nvPr/>
      </p:nvGrpSpPr>
      <p:grpSpPr>
        <a:xfrm>
          <a:off x="0" y="0"/>
          <a:ext cx="0" cy="0"/>
          <a:chOff x="0" y="0"/>
          <a:chExt cx="0" cy="0"/>
        </a:xfrm>
      </p:grpSpPr>
      <p:sp>
        <p:nvSpPr>
          <p:cNvPr id="14" name="Textplatzhalter 7">
            <a:extLst>
              <a:ext uri="{FF2B5EF4-FFF2-40B4-BE49-F238E27FC236}">
                <a16:creationId xmlns:a16="http://schemas.microsoft.com/office/drawing/2014/main" id="{E79F39A0-0442-41C7-AB5C-70918F09D8EB}"/>
              </a:ext>
            </a:extLst>
          </p:cNvPr>
          <p:cNvSpPr>
            <a:spLocks noGrp="1"/>
          </p:cNvSpPr>
          <p:nvPr>
            <p:ph type="body" sz="quarter" idx="10" hasCustomPrompt="1"/>
          </p:nvPr>
        </p:nvSpPr>
        <p:spPr>
          <a:xfrm>
            <a:off x="550863" y="6034120"/>
            <a:ext cx="10982324" cy="205314"/>
          </a:xfrm>
        </p:spPr>
        <p:txBody>
          <a:bodyPr wrap="square" lIns="90000" tIns="46800" rIns="90000" bIns="46800" anchor="b" anchorCtr="0">
            <a:spAutoFit/>
          </a:bodyPr>
          <a:lstStyle>
            <a:lvl1pPr marL="0" indent="0">
              <a:lnSpc>
                <a:spcPct val="90000"/>
              </a:lnSpc>
              <a:spcBef>
                <a:spcPts val="800"/>
              </a:spcBef>
              <a:buNone/>
              <a:defRPr sz="800"/>
            </a:lvl1pPr>
          </a:lstStyle>
          <a:p>
            <a:pPr lvl="0"/>
            <a:r>
              <a:rPr lang="de-DE" dirty="0"/>
              <a:t>Q: STATISTIK AUSTRIA</a:t>
            </a:r>
            <a:endParaRPr lang="de-AT" dirty="0"/>
          </a:p>
        </p:txBody>
      </p:sp>
      <p:sp>
        <p:nvSpPr>
          <p:cNvPr id="4" name="Diagrammplatzhalter 3">
            <a:extLst>
              <a:ext uri="{FF2B5EF4-FFF2-40B4-BE49-F238E27FC236}">
                <a16:creationId xmlns:a16="http://schemas.microsoft.com/office/drawing/2014/main" id="{CD0A8750-10D2-4B3D-8B61-4630CE9DED6B}"/>
              </a:ext>
            </a:extLst>
          </p:cNvPr>
          <p:cNvSpPr>
            <a:spLocks noGrp="1"/>
          </p:cNvSpPr>
          <p:nvPr>
            <p:ph type="chart" sz="quarter" idx="15" hasCustomPrompt="1"/>
          </p:nvPr>
        </p:nvSpPr>
        <p:spPr>
          <a:xfrm>
            <a:off x="550865" y="1493997"/>
            <a:ext cx="10982323" cy="4374000"/>
          </a:xfrm>
        </p:spPr>
        <p:txBody>
          <a:bodyPr/>
          <a:lstStyle>
            <a:lvl1pPr marL="0" marR="0" indent="0" algn="l" defTabSz="914400" rtl="0" eaLnBrk="1" fontAlgn="auto" latinLnBrk="0" hangingPunct="1">
              <a:lnSpc>
                <a:spcPct val="112000"/>
              </a:lnSpc>
              <a:spcBef>
                <a:spcPts val="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de-AT" dirty="0"/>
              <a:t>Hier klicken und ein Diagramm einfügen oder Diagrammsymbol benutzen</a:t>
            </a:r>
          </a:p>
        </p:txBody>
      </p:sp>
      <p:sp>
        <p:nvSpPr>
          <p:cNvPr id="7" name="Titel 5">
            <a:extLst>
              <a:ext uri="{FF2B5EF4-FFF2-40B4-BE49-F238E27FC236}">
                <a16:creationId xmlns:a16="http://schemas.microsoft.com/office/drawing/2014/main" id="{622C426D-8596-42DF-80FF-C328EE89A967}"/>
              </a:ext>
            </a:extLst>
          </p:cNvPr>
          <p:cNvSpPr>
            <a:spLocks noGrp="1"/>
          </p:cNvSpPr>
          <p:nvPr>
            <p:ph type="title" hasCustomPrompt="1"/>
          </p:nvPr>
        </p:nvSpPr>
        <p:spPr>
          <a:xfrm>
            <a:off x="550863" y="376665"/>
            <a:ext cx="10982325" cy="565412"/>
          </a:xfrm>
        </p:spPr>
        <p:txBody>
          <a:bodyPr/>
          <a:lstStyle>
            <a:lvl1pPr>
              <a:defRPr/>
            </a:lvl1pPr>
          </a:lstStyle>
          <a:p>
            <a:r>
              <a:rPr lang="de-AT" noProof="0"/>
              <a:t>Überschrift</a:t>
            </a:r>
          </a:p>
        </p:txBody>
      </p:sp>
    </p:spTree>
    <p:extLst>
      <p:ext uri="{BB962C8B-B14F-4D97-AF65-F5344CB8AC3E}">
        <p14:creationId xmlns:p14="http://schemas.microsoft.com/office/powerpoint/2010/main" val="250197410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folie">
    <p:spTree>
      <p:nvGrpSpPr>
        <p:cNvPr id="1" name=""/>
        <p:cNvGrpSpPr/>
        <p:nvPr/>
      </p:nvGrpSpPr>
      <p:grpSpPr>
        <a:xfrm>
          <a:off x="0" y="0"/>
          <a:ext cx="0" cy="0"/>
          <a:chOff x="0" y="0"/>
          <a:chExt cx="0" cy="0"/>
        </a:xfrm>
      </p:grpSpPr>
      <p:sp>
        <p:nvSpPr>
          <p:cNvPr id="14" name="Textplatzhalter 7">
            <a:extLst>
              <a:ext uri="{FF2B5EF4-FFF2-40B4-BE49-F238E27FC236}">
                <a16:creationId xmlns:a16="http://schemas.microsoft.com/office/drawing/2014/main" id="{C2471F9B-FE42-4C44-8BD9-8DFA1033B516}"/>
              </a:ext>
            </a:extLst>
          </p:cNvPr>
          <p:cNvSpPr>
            <a:spLocks noGrp="1"/>
          </p:cNvSpPr>
          <p:nvPr>
            <p:ph type="body" sz="quarter" idx="10" hasCustomPrompt="1"/>
          </p:nvPr>
        </p:nvSpPr>
        <p:spPr>
          <a:xfrm>
            <a:off x="550863" y="6014371"/>
            <a:ext cx="10982324" cy="225063"/>
          </a:xfrm>
        </p:spPr>
        <p:txBody>
          <a:bodyPr wrap="square" lIns="90000" tIns="46800" rIns="90000" bIns="46800" anchor="b" anchorCtr="0">
            <a:spAutoFit/>
          </a:bodyPr>
          <a:lstStyle>
            <a:lvl1pPr marL="0" indent="0">
              <a:lnSpc>
                <a:spcPct val="112000"/>
              </a:lnSpc>
              <a:spcBef>
                <a:spcPts val="800"/>
              </a:spcBef>
              <a:buNone/>
              <a:defRPr sz="800"/>
            </a:lvl1pPr>
          </a:lstStyle>
          <a:p>
            <a:pPr lvl="0"/>
            <a:r>
              <a:rPr lang="de-DE" dirty="0"/>
              <a:t>Q: STATISTIK AUSTRIA</a:t>
            </a:r>
            <a:endParaRPr lang="de-AT" dirty="0"/>
          </a:p>
        </p:txBody>
      </p:sp>
      <p:sp>
        <p:nvSpPr>
          <p:cNvPr id="17" name="Textplatzhalter 15">
            <a:extLst>
              <a:ext uri="{FF2B5EF4-FFF2-40B4-BE49-F238E27FC236}">
                <a16:creationId xmlns:a16="http://schemas.microsoft.com/office/drawing/2014/main" id="{CDF67231-A39B-48F6-91F1-019C61474337}"/>
              </a:ext>
            </a:extLst>
          </p:cNvPr>
          <p:cNvSpPr>
            <a:spLocks noGrp="1"/>
          </p:cNvSpPr>
          <p:nvPr>
            <p:ph type="body" sz="quarter" idx="15"/>
          </p:nvPr>
        </p:nvSpPr>
        <p:spPr>
          <a:xfrm>
            <a:off x="550862" y="1493998"/>
            <a:ext cx="10982326" cy="4374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6" name="Titel 5">
            <a:extLst>
              <a:ext uri="{FF2B5EF4-FFF2-40B4-BE49-F238E27FC236}">
                <a16:creationId xmlns:a16="http://schemas.microsoft.com/office/drawing/2014/main" id="{B9268F39-4028-426B-8CD2-8801951543D7}"/>
              </a:ext>
            </a:extLst>
          </p:cNvPr>
          <p:cNvSpPr>
            <a:spLocks noGrp="1"/>
          </p:cNvSpPr>
          <p:nvPr>
            <p:ph type="title" hasCustomPrompt="1"/>
          </p:nvPr>
        </p:nvSpPr>
        <p:spPr>
          <a:xfrm>
            <a:off x="550863" y="376665"/>
            <a:ext cx="10982325" cy="565412"/>
          </a:xfrm>
        </p:spPr>
        <p:txBody>
          <a:bodyPr/>
          <a:lstStyle>
            <a:lvl1pPr>
              <a:defRPr/>
            </a:lvl1pPr>
          </a:lstStyle>
          <a:p>
            <a:r>
              <a:rPr lang="de-AT" noProof="0"/>
              <a:t>Überschrift</a:t>
            </a:r>
          </a:p>
        </p:txBody>
      </p:sp>
    </p:spTree>
    <p:extLst>
      <p:ext uri="{BB962C8B-B14F-4D97-AF65-F5344CB8AC3E}">
        <p14:creationId xmlns:p14="http://schemas.microsoft.com/office/powerpoint/2010/main" val="686981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grammfolie doppelt">
    <p:spTree>
      <p:nvGrpSpPr>
        <p:cNvPr id="1" name=""/>
        <p:cNvGrpSpPr/>
        <p:nvPr/>
      </p:nvGrpSpPr>
      <p:grpSpPr>
        <a:xfrm>
          <a:off x="0" y="0"/>
          <a:ext cx="0" cy="0"/>
          <a:chOff x="0" y="0"/>
          <a:chExt cx="0" cy="0"/>
        </a:xfrm>
      </p:grpSpPr>
      <p:sp>
        <p:nvSpPr>
          <p:cNvPr id="14" name="Textplatzhalter 7">
            <a:extLst>
              <a:ext uri="{FF2B5EF4-FFF2-40B4-BE49-F238E27FC236}">
                <a16:creationId xmlns:a16="http://schemas.microsoft.com/office/drawing/2014/main" id="{E79F39A0-0442-41C7-AB5C-70918F09D8EB}"/>
              </a:ext>
            </a:extLst>
          </p:cNvPr>
          <p:cNvSpPr>
            <a:spLocks noGrp="1"/>
          </p:cNvSpPr>
          <p:nvPr>
            <p:ph type="body" sz="quarter" idx="10" hasCustomPrompt="1"/>
          </p:nvPr>
        </p:nvSpPr>
        <p:spPr>
          <a:xfrm>
            <a:off x="550863" y="6034120"/>
            <a:ext cx="5216890" cy="205314"/>
          </a:xfrm>
        </p:spPr>
        <p:txBody>
          <a:bodyPr wrap="square" lIns="90000" tIns="46800" rIns="90000" bIns="46800" anchor="b" anchorCtr="0">
            <a:spAutoFit/>
          </a:bodyPr>
          <a:lstStyle>
            <a:lvl1pPr marL="0" indent="0">
              <a:lnSpc>
                <a:spcPct val="90000"/>
              </a:lnSpc>
              <a:spcBef>
                <a:spcPts val="800"/>
              </a:spcBef>
              <a:buNone/>
              <a:defRPr sz="800"/>
            </a:lvl1pPr>
          </a:lstStyle>
          <a:p>
            <a:pPr lvl="0"/>
            <a:r>
              <a:rPr lang="de-DE" dirty="0"/>
              <a:t>Q: STATISTIK AUSTRIA</a:t>
            </a:r>
            <a:endParaRPr lang="de-AT" dirty="0"/>
          </a:p>
        </p:txBody>
      </p:sp>
      <p:sp>
        <p:nvSpPr>
          <p:cNvPr id="10" name="Textplatzhalter 7">
            <a:extLst>
              <a:ext uri="{FF2B5EF4-FFF2-40B4-BE49-F238E27FC236}">
                <a16:creationId xmlns:a16="http://schemas.microsoft.com/office/drawing/2014/main" id="{90C7047C-562B-46AC-BF7B-B04958047D86}"/>
              </a:ext>
            </a:extLst>
          </p:cNvPr>
          <p:cNvSpPr>
            <a:spLocks noGrp="1"/>
          </p:cNvSpPr>
          <p:nvPr>
            <p:ph type="body" sz="quarter" idx="13" hasCustomPrompt="1"/>
          </p:nvPr>
        </p:nvSpPr>
        <p:spPr>
          <a:xfrm>
            <a:off x="6316298" y="6034120"/>
            <a:ext cx="5216890" cy="205314"/>
          </a:xfrm>
        </p:spPr>
        <p:txBody>
          <a:bodyPr wrap="square" lIns="90000" tIns="46800" rIns="90000" bIns="46800" anchor="b" anchorCtr="0">
            <a:spAutoFit/>
          </a:bodyPr>
          <a:lstStyle>
            <a:lvl1pPr marL="0" indent="0">
              <a:lnSpc>
                <a:spcPct val="90000"/>
              </a:lnSpc>
              <a:spcBef>
                <a:spcPts val="800"/>
              </a:spcBef>
              <a:buNone/>
              <a:defRPr sz="800"/>
            </a:lvl1pPr>
          </a:lstStyle>
          <a:p>
            <a:pPr lvl="0"/>
            <a:r>
              <a:rPr lang="de-DE" dirty="0"/>
              <a:t>Q: STATISTIK AUSTRIA</a:t>
            </a:r>
            <a:endParaRPr lang="de-AT" dirty="0"/>
          </a:p>
        </p:txBody>
      </p:sp>
      <p:sp>
        <p:nvSpPr>
          <p:cNvPr id="12" name="Diagrammplatzhalter 3">
            <a:extLst>
              <a:ext uri="{FF2B5EF4-FFF2-40B4-BE49-F238E27FC236}">
                <a16:creationId xmlns:a16="http://schemas.microsoft.com/office/drawing/2014/main" id="{48EA2184-4655-44AF-AC41-DB2B41541132}"/>
              </a:ext>
            </a:extLst>
          </p:cNvPr>
          <p:cNvSpPr>
            <a:spLocks noGrp="1"/>
          </p:cNvSpPr>
          <p:nvPr>
            <p:ph type="chart" sz="quarter" idx="16" hasCustomPrompt="1"/>
          </p:nvPr>
        </p:nvSpPr>
        <p:spPr>
          <a:xfrm>
            <a:off x="6316300" y="1493998"/>
            <a:ext cx="5216888" cy="4374000"/>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de-AT" dirty="0"/>
              <a:t>Hier klicken und ein Diagramm einfügen oder Diagrammsymbol benutzen</a:t>
            </a:r>
          </a:p>
        </p:txBody>
      </p:sp>
      <p:sp>
        <p:nvSpPr>
          <p:cNvPr id="13" name="Diagrammplatzhalter 3">
            <a:extLst>
              <a:ext uri="{FF2B5EF4-FFF2-40B4-BE49-F238E27FC236}">
                <a16:creationId xmlns:a16="http://schemas.microsoft.com/office/drawing/2014/main" id="{8A1338BD-03D0-4A09-BBFA-C87782D2BD65}"/>
              </a:ext>
            </a:extLst>
          </p:cNvPr>
          <p:cNvSpPr>
            <a:spLocks noGrp="1"/>
          </p:cNvSpPr>
          <p:nvPr>
            <p:ph type="chart" sz="quarter" idx="15" hasCustomPrompt="1"/>
          </p:nvPr>
        </p:nvSpPr>
        <p:spPr>
          <a:xfrm>
            <a:off x="550866" y="1493997"/>
            <a:ext cx="5216888" cy="4373999"/>
          </a:xfrm>
        </p:spPr>
        <p:txBody>
          <a:bodyPr/>
          <a:lstStyle>
            <a:lvl1pPr marL="0" marR="0" indent="0" algn="l" defTabSz="914400" rtl="0" eaLnBrk="1" fontAlgn="auto" latinLnBrk="0" hangingPunct="1">
              <a:lnSpc>
                <a:spcPct val="112000"/>
              </a:lnSpc>
              <a:spcBef>
                <a:spcPts val="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de-AT" dirty="0"/>
              <a:t>Hier klicken und ein Diagramm einfügen oder Diagrammsymbol benutzen</a:t>
            </a:r>
          </a:p>
        </p:txBody>
      </p:sp>
      <p:sp>
        <p:nvSpPr>
          <p:cNvPr id="9" name="Titel 5">
            <a:extLst>
              <a:ext uri="{FF2B5EF4-FFF2-40B4-BE49-F238E27FC236}">
                <a16:creationId xmlns:a16="http://schemas.microsoft.com/office/drawing/2014/main" id="{29B9A9D8-D43C-4890-B105-F68607FFE8ED}"/>
              </a:ext>
            </a:extLst>
          </p:cNvPr>
          <p:cNvSpPr>
            <a:spLocks noGrp="1"/>
          </p:cNvSpPr>
          <p:nvPr>
            <p:ph type="title" hasCustomPrompt="1"/>
          </p:nvPr>
        </p:nvSpPr>
        <p:spPr>
          <a:xfrm>
            <a:off x="550863" y="376665"/>
            <a:ext cx="10982325" cy="565412"/>
          </a:xfrm>
        </p:spPr>
        <p:txBody>
          <a:bodyPr/>
          <a:lstStyle>
            <a:lvl1pPr>
              <a:defRPr/>
            </a:lvl1pPr>
          </a:lstStyle>
          <a:p>
            <a:r>
              <a:rPr lang="de-AT" noProof="0"/>
              <a:t>Überschrift</a:t>
            </a:r>
          </a:p>
        </p:txBody>
      </p:sp>
    </p:spTree>
    <p:extLst>
      <p:ext uri="{BB962C8B-B14F-4D97-AF65-F5344CB8AC3E}">
        <p14:creationId xmlns:p14="http://schemas.microsoft.com/office/powerpoint/2010/main" val="314081021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grammfolie halb">
    <p:spTree>
      <p:nvGrpSpPr>
        <p:cNvPr id="1" name=""/>
        <p:cNvGrpSpPr/>
        <p:nvPr/>
      </p:nvGrpSpPr>
      <p:grpSpPr>
        <a:xfrm>
          <a:off x="0" y="0"/>
          <a:ext cx="0" cy="0"/>
          <a:chOff x="0" y="0"/>
          <a:chExt cx="0" cy="0"/>
        </a:xfrm>
      </p:grpSpPr>
      <p:sp>
        <p:nvSpPr>
          <p:cNvPr id="14" name="Textplatzhalter 7">
            <a:extLst>
              <a:ext uri="{FF2B5EF4-FFF2-40B4-BE49-F238E27FC236}">
                <a16:creationId xmlns:a16="http://schemas.microsoft.com/office/drawing/2014/main" id="{E79F39A0-0442-41C7-AB5C-70918F09D8EB}"/>
              </a:ext>
            </a:extLst>
          </p:cNvPr>
          <p:cNvSpPr>
            <a:spLocks noGrp="1"/>
          </p:cNvSpPr>
          <p:nvPr>
            <p:ph type="body" sz="quarter" idx="10" hasCustomPrompt="1"/>
          </p:nvPr>
        </p:nvSpPr>
        <p:spPr>
          <a:xfrm>
            <a:off x="550863" y="6034120"/>
            <a:ext cx="5216890" cy="205314"/>
          </a:xfrm>
        </p:spPr>
        <p:txBody>
          <a:bodyPr wrap="square" lIns="90000" tIns="46800" rIns="90000" bIns="46800" anchor="b" anchorCtr="0">
            <a:spAutoFit/>
          </a:bodyPr>
          <a:lstStyle>
            <a:lvl1pPr marL="0" indent="0">
              <a:lnSpc>
                <a:spcPct val="90000"/>
              </a:lnSpc>
              <a:spcBef>
                <a:spcPts val="800"/>
              </a:spcBef>
              <a:buNone/>
              <a:defRPr sz="800"/>
            </a:lvl1pPr>
          </a:lstStyle>
          <a:p>
            <a:pPr lvl="0"/>
            <a:r>
              <a:rPr lang="de-DE" dirty="0"/>
              <a:t>Q: STATISTIK AUSTRIA</a:t>
            </a:r>
            <a:endParaRPr lang="de-AT" dirty="0"/>
          </a:p>
        </p:txBody>
      </p:sp>
      <p:sp>
        <p:nvSpPr>
          <p:cNvPr id="7" name="Diagrammplatzhalter 3">
            <a:extLst>
              <a:ext uri="{FF2B5EF4-FFF2-40B4-BE49-F238E27FC236}">
                <a16:creationId xmlns:a16="http://schemas.microsoft.com/office/drawing/2014/main" id="{E448EB76-7420-4E69-9C19-7A02D6504AB3}"/>
              </a:ext>
            </a:extLst>
          </p:cNvPr>
          <p:cNvSpPr>
            <a:spLocks noGrp="1"/>
          </p:cNvSpPr>
          <p:nvPr>
            <p:ph type="chart" sz="quarter" idx="15" hasCustomPrompt="1"/>
          </p:nvPr>
        </p:nvSpPr>
        <p:spPr>
          <a:xfrm>
            <a:off x="550866" y="1493998"/>
            <a:ext cx="5216888" cy="4374000"/>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de-AT" dirty="0"/>
              <a:t>Hier klicken und ein Diagramm einfügen oder Diagrammsymbol benutzen</a:t>
            </a:r>
          </a:p>
        </p:txBody>
      </p:sp>
      <p:sp>
        <p:nvSpPr>
          <p:cNvPr id="10" name="Textplatzhalter 3">
            <a:extLst>
              <a:ext uri="{FF2B5EF4-FFF2-40B4-BE49-F238E27FC236}">
                <a16:creationId xmlns:a16="http://schemas.microsoft.com/office/drawing/2014/main" id="{565E2971-3159-4E45-B370-F027EA81B7C1}"/>
              </a:ext>
            </a:extLst>
          </p:cNvPr>
          <p:cNvSpPr>
            <a:spLocks noGrp="1"/>
          </p:cNvSpPr>
          <p:nvPr>
            <p:ph type="body" sz="quarter" idx="16" hasCustomPrompt="1"/>
          </p:nvPr>
        </p:nvSpPr>
        <p:spPr>
          <a:xfrm>
            <a:off x="6316662" y="1493997"/>
            <a:ext cx="5216525" cy="4374000"/>
          </a:xfrm>
        </p:spPr>
        <p:txBody>
          <a:bodyPr/>
          <a:lstStyle>
            <a:lvl1pPr>
              <a:defRPr/>
            </a:lvl1pPr>
          </a:lstStyle>
          <a:p>
            <a:pPr lvl="0"/>
            <a:r>
              <a:rPr lang="de-DE" dirty="0"/>
              <a:t>Hier klicken und Text einfügen</a:t>
            </a:r>
            <a:endParaRPr lang="de-AT" dirty="0"/>
          </a:p>
        </p:txBody>
      </p:sp>
      <p:sp>
        <p:nvSpPr>
          <p:cNvPr id="9" name="Titel 5">
            <a:extLst>
              <a:ext uri="{FF2B5EF4-FFF2-40B4-BE49-F238E27FC236}">
                <a16:creationId xmlns:a16="http://schemas.microsoft.com/office/drawing/2014/main" id="{009B7F3D-9EA9-4007-940E-322129B3EAC2}"/>
              </a:ext>
            </a:extLst>
          </p:cNvPr>
          <p:cNvSpPr>
            <a:spLocks noGrp="1"/>
          </p:cNvSpPr>
          <p:nvPr>
            <p:ph type="title" hasCustomPrompt="1"/>
          </p:nvPr>
        </p:nvSpPr>
        <p:spPr>
          <a:xfrm>
            <a:off x="550863" y="376665"/>
            <a:ext cx="10982325" cy="565412"/>
          </a:xfrm>
        </p:spPr>
        <p:txBody>
          <a:bodyPr/>
          <a:lstStyle>
            <a:lvl1pPr>
              <a:defRPr/>
            </a:lvl1pPr>
          </a:lstStyle>
          <a:p>
            <a:r>
              <a:rPr lang="de-AT" noProof="0"/>
              <a:t>Überschrift</a:t>
            </a:r>
          </a:p>
        </p:txBody>
      </p:sp>
    </p:spTree>
    <p:extLst>
      <p:ext uri="{BB962C8B-B14F-4D97-AF65-F5344CB8AC3E}">
        <p14:creationId xmlns:p14="http://schemas.microsoft.com/office/powerpoint/2010/main" val="406102978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ellenfolie">
    <p:spTree>
      <p:nvGrpSpPr>
        <p:cNvPr id="1" name=""/>
        <p:cNvGrpSpPr/>
        <p:nvPr/>
      </p:nvGrpSpPr>
      <p:grpSpPr>
        <a:xfrm>
          <a:off x="0" y="0"/>
          <a:ext cx="0" cy="0"/>
          <a:chOff x="0" y="0"/>
          <a:chExt cx="0" cy="0"/>
        </a:xfrm>
      </p:grpSpPr>
      <p:sp>
        <p:nvSpPr>
          <p:cNvPr id="15" name="Textplatzhalter 7">
            <a:extLst>
              <a:ext uri="{FF2B5EF4-FFF2-40B4-BE49-F238E27FC236}">
                <a16:creationId xmlns:a16="http://schemas.microsoft.com/office/drawing/2014/main" id="{149767A7-85A6-48B7-B504-4094F5C512E6}"/>
              </a:ext>
            </a:extLst>
          </p:cNvPr>
          <p:cNvSpPr>
            <a:spLocks noGrp="1"/>
          </p:cNvSpPr>
          <p:nvPr>
            <p:ph type="body" sz="quarter" idx="10" hasCustomPrompt="1"/>
          </p:nvPr>
        </p:nvSpPr>
        <p:spPr>
          <a:xfrm>
            <a:off x="550863" y="6034120"/>
            <a:ext cx="10982324" cy="205314"/>
          </a:xfrm>
        </p:spPr>
        <p:txBody>
          <a:bodyPr wrap="square" lIns="90000" tIns="46800" rIns="90000" bIns="46800" anchor="b" anchorCtr="0">
            <a:spAutoFit/>
          </a:bodyPr>
          <a:lstStyle>
            <a:lvl1pPr marL="0" indent="0">
              <a:lnSpc>
                <a:spcPct val="90000"/>
              </a:lnSpc>
              <a:spcBef>
                <a:spcPts val="800"/>
              </a:spcBef>
              <a:buNone/>
              <a:defRPr sz="800"/>
            </a:lvl1pPr>
          </a:lstStyle>
          <a:p>
            <a:pPr lvl="0"/>
            <a:r>
              <a:rPr lang="de-DE" dirty="0"/>
              <a:t>Q: STATISTIK AUSTRIA</a:t>
            </a:r>
            <a:endParaRPr lang="de-AT" dirty="0"/>
          </a:p>
        </p:txBody>
      </p:sp>
      <p:sp>
        <p:nvSpPr>
          <p:cNvPr id="4" name="Tabellenplatzhalter 3">
            <a:extLst>
              <a:ext uri="{FF2B5EF4-FFF2-40B4-BE49-F238E27FC236}">
                <a16:creationId xmlns:a16="http://schemas.microsoft.com/office/drawing/2014/main" id="{724E3CB9-124C-4261-BDFE-5C49E94F8508}"/>
              </a:ext>
            </a:extLst>
          </p:cNvPr>
          <p:cNvSpPr>
            <a:spLocks noGrp="1"/>
          </p:cNvSpPr>
          <p:nvPr>
            <p:ph type="tbl" sz="quarter" idx="15" hasCustomPrompt="1"/>
          </p:nvPr>
        </p:nvSpPr>
        <p:spPr>
          <a:xfrm>
            <a:off x="550862" y="1493997"/>
            <a:ext cx="10982323" cy="4374000"/>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de-AT" dirty="0"/>
              <a:t>Hier klicken und eine Tabelle einfügen oder Tabellensymbol benutzen</a:t>
            </a:r>
          </a:p>
        </p:txBody>
      </p:sp>
      <p:sp>
        <p:nvSpPr>
          <p:cNvPr id="7" name="Titel 5">
            <a:extLst>
              <a:ext uri="{FF2B5EF4-FFF2-40B4-BE49-F238E27FC236}">
                <a16:creationId xmlns:a16="http://schemas.microsoft.com/office/drawing/2014/main" id="{259B50F5-0A40-4EDC-A18E-0007D4000CD4}"/>
              </a:ext>
            </a:extLst>
          </p:cNvPr>
          <p:cNvSpPr>
            <a:spLocks noGrp="1"/>
          </p:cNvSpPr>
          <p:nvPr>
            <p:ph type="title" hasCustomPrompt="1"/>
          </p:nvPr>
        </p:nvSpPr>
        <p:spPr>
          <a:xfrm>
            <a:off x="550863" y="376665"/>
            <a:ext cx="10982325" cy="565412"/>
          </a:xfrm>
        </p:spPr>
        <p:txBody>
          <a:bodyPr/>
          <a:lstStyle>
            <a:lvl1pPr>
              <a:defRPr/>
            </a:lvl1pPr>
          </a:lstStyle>
          <a:p>
            <a:r>
              <a:rPr lang="de-AT" noProof="0"/>
              <a:t>Überschrift</a:t>
            </a:r>
          </a:p>
        </p:txBody>
      </p:sp>
    </p:spTree>
    <p:extLst>
      <p:ext uri="{BB962C8B-B14F-4D97-AF65-F5344CB8AC3E}">
        <p14:creationId xmlns:p14="http://schemas.microsoft.com/office/powerpoint/2010/main" val="23728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folie">
    <p:spTree>
      <p:nvGrpSpPr>
        <p:cNvPr id="1" name=""/>
        <p:cNvGrpSpPr/>
        <p:nvPr/>
      </p:nvGrpSpPr>
      <p:grpSpPr>
        <a:xfrm>
          <a:off x="0" y="0"/>
          <a:ext cx="0" cy="0"/>
          <a:chOff x="0" y="0"/>
          <a:chExt cx="0" cy="0"/>
        </a:xfrm>
      </p:grpSpPr>
      <p:sp>
        <p:nvSpPr>
          <p:cNvPr id="16" name="Foliennummernplatzhalter 5">
            <a:extLst>
              <a:ext uri="{FF2B5EF4-FFF2-40B4-BE49-F238E27FC236}">
                <a16:creationId xmlns:a16="http://schemas.microsoft.com/office/drawing/2014/main" id="{B7901529-06B4-48E1-804B-EC617890A651}"/>
              </a:ext>
            </a:extLst>
          </p:cNvPr>
          <p:cNvSpPr txBox="1">
            <a:spLocks/>
          </p:cNvSpPr>
          <p:nvPr userDrawn="1"/>
        </p:nvSpPr>
        <p:spPr>
          <a:xfrm>
            <a:off x="8802000" y="6415200"/>
            <a:ext cx="2743200" cy="215444"/>
          </a:xfrm>
          <a:prstGeom prst="rect">
            <a:avLst/>
          </a:prstGeom>
        </p:spPr>
        <p:txBody>
          <a:bodyPr vert="horz" lIns="0" tIns="0" rIns="0" bIns="0" rtlCol="0" anchor="t" anchorCtr="0">
            <a:sp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AT" sz="1400" dirty="0">
                <a:solidFill>
                  <a:srgbClr val="B0063D"/>
                </a:solidFill>
              </a:rPr>
              <a:t>Slide </a:t>
            </a:r>
            <a:fld id="{F1C886F2-B3BD-4692-948C-FD717A122936}" type="slidenum">
              <a:rPr lang="de-AT" sz="1400" smtClean="0">
                <a:solidFill>
                  <a:srgbClr val="B0063D"/>
                </a:solidFill>
              </a:rPr>
              <a:pPr/>
              <a:t>‹#›</a:t>
            </a:fld>
            <a:endParaRPr lang="de-AT" sz="1400" dirty="0">
              <a:solidFill>
                <a:srgbClr val="B0063D"/>
              </a:solidFill>
            </a:endParaRPr>
          </a:p>
        </p:txBody>
      </p:sp>
      <p:sp>
        <p:nvSpPr>
          <p:cNvPr id="13" name="Rechteck 12">
            <a:extLst>
              <a:ext uri="{FF2B5EF4-FFF2-40B4-BE49-F238E27FC236}">
                <a16:creationId xmlns:a16="http://schemas.microsoft.com/office/drawing/2014/main" id="{B280AA27-CE81-4B38-95F6-AFF93206F0EA}"/>
              </a:ext>
            </a:extLst>
          </p:cNvPr>
          <p:cNvSpPr/>
          <p:nvPr userDrawn="1"/>
        </p:nvSpPr>
        <p:spPr>
          <a:xfrm>
            <a:off x="648000" y="6413498"/>
            <a:ext cx="1177887" cy="215444"/>
          </a:xfrm>
          <a:prstGeom prst="rect">
            <a:avLst/>
          </a:prstGeom>
        </p:spPr>
        <p:txBody>
          <a:bodyPr wrap="none" lIns="0" tIns="0" rIns="0" bIns="0">
            <a:spAutoFit/>
          </a:bodyPr>
          <a:lstStyle/>
          <a:p>
            <a:pPr marL="0" algn="l" defTabSz="914400" rtl="0" eaLnBrk="1" latinLnBrk="0" hangingPunct="1"/>
            <a:r>
              <a:rPr lang="de-DE" sz="1400" kern="1200" dirty="0">
                <a:solidFill>
                  <a:srgbClr val="B0063D"/>
                </a:solidFill>
                <a:latin typeface="+mn-lt"/>
                <a:ea typeface="+mn-ea"/>
                <a:cs typeface="+mn-cs"/>
              </a:rPr>
              <a:t>www.statistik.at</a:t>
            </a:r>
          </a:p>
        </p:txBody>
      </p:sp>
      <p:sp>
        <p:nvSpPr>
          <p:cNvPr id="10" name="Textplatzhalter 13">
            <a:extLst>
              <a:ext uri="{FF2B5EF4-FFF2-40B4-BE49-F238E27FC236}">
                <a16:creationId xmlns:a16="http://schemas.microsoft.com/office/drawing/2014/main" id="{BCFD7FA9-8D0B-4207-989C-6CC3B0A2A468}"/>
              </a:ext>
            </a:extLst>
          </p:cNvPr>
          <p:cNvSpPr>
            <a:spLocks noGrp="1"/>
          </p:cNvSpPr>
          <p:nvPr>
            <p:ph type="body" sz="quarter" idx="12" hasCustomPrompt="1"/>
          </p:nvPr>
        </p:nvSpPr>
        <p:spPr>
          <a:xfrm>
            <a:off x="550863" y="728493"/>
            <a:ext cx="7007232" cy="649153"/>
          </a:xfrm>
          <a:prstGeom prst="rect">
            <a:avLst/>
          </a:prstGeom>
        </p:spPr>
        <p:txBody>
          <a:bodyPr wrap="square" lIns="90000" tIns="46800" rIns="90000" bIns="46800" anchor="b" anchorCtr="0">
            <a:spAutoFit/>
          </a:bodyPr>
          <a:lstStyle>
            <a:lvl1pPr marL="0" indent="0">
              <a:lnSpc>
                <a:spcPct val="112000"/>
              </a:lnSpc>
              <a:spcBef>
                <a:spcPts val="0"/>
              </a:spcBef>
              <a:buNone/>
              <a:defRPr lang="de-AT" sz="3400" b="1" kern="1200" dirty="0">
                <a:solidFill>
                  <a:schemeClr val="bg1"/>
                </a:solidFill>
                <a:latin typeface="+mn-lt"/>
                <a:ea typeface="+mn-ea"/>
                <a:cs typeface="+mn-cs"/>
              </a:defRPr>
            </a:lvl1pPr>
          </a:lstStyle>
          <a:p>
            <a:pPr lvl="0"/>
            <a:r>
              <a:rPr lang="de-AT" dirty="0"/>
              <a:t>Kapiteltitel</a:t>
            </a:r>
          </a:p>
        </p:txBody>
      </p:sp>
      <p:sp>
        <p:nvSpPr>
          <p:cNvPr id="11" name="Textplatzhalter 13">
            <a:extLst>
              <a:ext uri="{FF2B5EF4-FFF2-40B4-BE49-F238E27FC236}">
                <a16:creationId xmlns:a16="http://schemas.microsoft.com/office/drawing/2014/main" id="{394E6D9D-AA3C-4DC5-B327-E3647B6840B1}"/>
              </a:ext>
            </a:extLst>
          </p:cNvPr>
          <p:cNvSpPr>
            <a:spLocks noGrp="1"/>
          </p:cNvSpPr>
          <p:nvPr>
            <p:ph type="body" sz="quarter" idx="14" hasCustomPrompt="1"/>
          </p:nvPr>
        </p:nvSpPr>
        <p:spPr>
          <a:xfrm>
            <a:off x="550863" y="1341765"/>
            <a:ext cx="7007232" cy="1033810"/>
          </a:xfrm>
          <a:prstGeom prst="rect">
            <a:avLst/>
          </a:prstGeom>
        </p:spPr>
        <p:txBody>
          <a:bodyPr wrap="square" lIns="90000" tIns="46800" rIns="90000" bIns="46800" anchor="t" anchorCtr="0">
            <a:spAutoFit/>
          </a:bodyPr>
          <a:lstStyle>
            <a:lvl1pPr marL="0" indent="0">
              <a:lnSpc>
                <a:spcPct val="112000"/>
              </a:lnSpc>
              <a:spcBef>
                <a:spcPts val="0"/>
              </a:spcBef>
              <a:buNone/>
              <a:tabLst>
                <a:tab pos="358775" algn="l"/>
              </a:tabLst>
              <a:defRPr sz="2800" b="0" i="0">
                <a:solidFill>
                  <a:schemeClr val="bg1"/>
                </a:solidFill>
              </a:defRPr>
            </a:lvl1pPr>
          </a:lstStyle>
          <a:p>
            <a:pPr lvl="0"/>
            <a:r>
              <a:rPr lang="de-AT" dirty="0"/>
              <a:t>Optionaler Untertitel</a:t>
            </a:r>
          </a:p>
          <a:p>
            <a:pPr lvl="0"/>
            <a:r>
              <a:rPr lang="de-AT" dirty="0"/>
              <a:t>des Kapitels</a:t>
            </a:r>
          </a:p>
        </p:txBody>
      </p:sp>
    </p:spTree>
    <p:extLst>
      <p:ext uri="{BB962C8B-B14F-4D97-AF65-F5344CB8AC3E}">
        <p14:creationId xmlns:p14="http://schemas.microsoft.com/office/powerpoint/2010/main" val="3837651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folie">
    <p:spTree>
      <p:nvGrpSpPr>
        <p:cNvPr id="1" name=""/>
        <p:cNvGrpSpPr/>
        <p:nvPr/>
      </p:nvGrpSpPr>
      <p:grpSpPr>
        <a:xfrm>
          <a:off x="0" y="0"/>
          <a:ext cx="0" cy="0"/>
          <a:chOff x="0" y="0"/>
          <a:chExt cx="0" cy="0"/>
        </a:xfrm>
      </p:grpSpPr>
      <p:sp>
        <p:nvSpPr>
          <p:cNvPr id="12" name="Textplatzhalter 7">
            <a:extLst>
              <a:ext uri="{FF2B5EF4-FFF2-40B4-BE49-F238E27FC236}">
                <a16:creationId xmlns:a16="http://schemas.microsoft.com/office/drawing/2014/main" id="{BB695AC4-C406-4E94-90FD-694074D80234}"/>
              </a:ext>
            </a:extLst>
          </p:cNvPr>
          <p:cNvSpPr>
            <a:spLocks noGrp="1"/>
          </p:cNvSpPr>
          <p:nvPr>
            <p:ph type="body" sz="quarter" idx="10" hasCustomPrompt="1"/>
          </p:nvPr>
        </p:nvSpPr>
        <p:spPr>
          <a:xfrm>
            <a:off x="550863" y="6034120"/>
            <a:ext cx="10982324" cy="205314"/>
          </a:xfrm>
        </p:spPr>
        <p:txBody>
          <a:bodyPr wrap="square" lIns="90000" tIns="46800" rIns="90000" bIns="46800" anchor="b" anchorCtr="0">
            <a:spAutoFit/>
          </a:bodyPr>
          <a:lstStyle>
            <a:lvl1pPr marL="0" indent="0">
              <a:lnSpc>
                <a:spcPct val="90000"/>
              </a:lnSpc>
              <a:spcBef>
                <a:spcPts val="800"/>
              </a:spcBef>
              <a:buNone/>
              <a:defRPr sz="800"/>
            </a:lvl1pPr>
          </a:lstStyle>
          <a:p>
            <a:pPr lvl="0"/>
            <a:r>
              <a:rPr lang="de-DE" dirty="0"/>
              <a:t>Q: STATISTIK AUSTRIA</a:t>
            </a:r>
            <a:endParaRPr lang="de-AT" dirty="0"/>
          </a:p>
        </p:txBody>
      </p:sp>
      <p:sp>
        <p:nvSpPr>
          <p:cNvPr id="3" name="Bildplatzhalter 2">
            <a:extLst>
              <a:ext uri="{FF2B5EF4-FFF2-40B4-BE49-F238E27FC236}">
                <a16:creationId xmlns:a16="http://schemas.microsoft.com/office/drawing/2014/main" id="{3F79CD10-8D6B-412A-8350-ADD6B41E7068}"/>
              </a:ext>
            </a:extLst>
          </p:cNvPr>
          <p:cNvSpPr>
            <a:spLocks noGrp="1"/>
          </p:cNvSpPr>
          <p:nvPr>
            <p:ph type="pic" sz="quarter" idx="15" hasCustomPrompt="1"/>
          </p:nvPr>
        </p:nvSpPr>
        <p:spPr>
          <a:xfrm>
            <a:off x="550863" y="1493996"/>
            <a:ext cx="10982325" cy="4374000"/>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de-AT" dirty="0"/>
              <a:t>Hier klicken und ein Bild einfügen oder Bildsymbol benutzen</a:t>
            </a:r>
          </a:p>
        </p:txBody>
      </p:sp>
      <p:sp>
        <p:nvSpPr>
          <p:cNvPr id="7" name="Titel 5">
            <a:extLst>
              <a:ext uri="{FF2B5EF4-FFF2-40B4-BE49-F238E27FC236}">
                <a16:creationId xmlns:a16="http://schemas.microsoft.com/office/drawing/2014/main" id="{1306D5D3-4ACC-490B-B636-E0AF7D9CB55F}"/>
              </a:ext>
            </a:extLst>
          </p:cNvPr>
          <p:cNvSpPr>
            <a:spLocks noGrp="1"/>
          </p:cNvSpPr>
          <p:nvPr>
            <p:ph type="title" hasCustomPrompt="1"/>
          </p:nvPr>
        </p:nvSpPr>
        <p:spPr>
          <a:xfrm>
            <a:off x="550863" y="376665"/>
            <a:ext cx="10982325" cy="565412"/>
          </a:xfrm>
        </p:spPr>
        <p:txBody>
          <a:bodyPr/>
          <a:lstStyle>
            <a:lvl1pPr>
              <a:defRPr/>
            </a:lvl1pPr>
          </a:lstStyle>
          <a:p>
            <a:r>
              <a:rPr lang="de-AT" noProof="0"/>
              <a:t>Überschrift</a:t>
            </a:r>
          </a:p>
        </p:txBody>
      </p:sp>
    </p:spTree>
    <p:extLst>
      <p:ext uri="{BB962C8B-B14F-4D97-AF65-F5344CB8AC3E}">
        <p14:creationId xmlns:p14="http://schemas.microsoft.com/office/powerpoint/2010/main" val="4150937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abellen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8F4EF1-AA02-409E-B00E-B008FCB0589B}"/>
              </a:ext>
            </a:extLst>
          </p:cNvPr>
          <p:cNvSpPr>
            <a:spLocks noGrp="1"/>
          </p:cNvSpPr>
          <p:nvPr>
            <p:ph type="title" hasCustomPrompt="1"/>
          </p:nvPr>
        </p:nvSpPr>
        <p:spPr/>
        <p:txBody>
          <a:bodyPr/>
          <a:lstStyle>
            <a:lvl1pPr>
              <a:defRPr/>
            </a:lvl1pPr>
          </a:lstStyle>
          <a:p>
            <a:r>
              <a:rPr lang="de-DE" dirty="0"/>
              <a:t>Überschrift</a:t>
            </a:r>
            <a:endParaRPr lang="de-AT" dirty="0"/>
          </a:p>
        </p:txBody>
      </p:sp>
      <p:sp>
        <p:nvSpPr>
          <p:cNvPr id="15" name="Textplatzhalter 7">
            <a:extLst>
              <a:ext uri="{FF2B5EF4-FFF2-40B4-BE49-F238E27FC236}">
                <a16:creationId xmlns:a16="http://schemas.microsoft.com/office/drawing/2014/main" id="{149767A7-85A6-48B7-B504-4094F5C512E6}"/>
              </a:ext>
            </a:extLst>
          </p:cNvPr>
          <p:cNvSpPr>
            <a:spLocks noGrp="1"/>
          </p:cNvSpPr>
          <p:nvPr>
            <p:ph type="body" sz="quarter" idx="10" hasCustomPrompt="1"/>
          </p:nvPr>
        </p:nvSpPr>
        <p:spPr>
          <a:xfrm>
            <a:off x="550863" y="6034120"/>
            <a:ext cx="10982324" cy="205314"/>
          </a:xfrm>
        </p:spPr>
        <p:txBody>
          <a:bodyPr wrap="square" lIns="90000" tIns="46800" rIns="90000" bIns="46800" anchor="b" anchorCtr="0">
            <a:spAutoFit/>
          </a:bodyPr>
          <a:lstStyle>
            <a:lvl1pPr marL="0" indent="0">
              <a:lnSpc>
                <a:spcPct val="90000"/>
              </a:lnSpc>
              <a:spcBef>
                <a:spcPts val="800"/>
              </a:spcBef>
              <a:buNone/>
              <a:defRPr sz="800"/>
            </a:lvl1pPr>
          </a:lstStyle>
          <a:p>
            <a:pPr lvl="0"/>
            <a:r>
              <a:rPr lang="de-DE" dirty="0"/>
              <a:t>Q: STATISTIK AUSTRIA</a:t>
            </a:r>
            <a:endParaRPr lang="de-AT" dirty="0"/>
          </a:p>
        </p:txBody>
      </p:sp>
      <p:sp>
        <p:nvSpPr>
          <p:cNvPr id="6" name="Textplatzhalter 13">
            <a:extLst>
              <a:ext uri="{FF2B5EF4-FFF2-40B4-BE49-F238E27FC236}">
                <a16:creationId xmlns:a16="http://schemas.microsoft.com/office/drawing/2014/main" id="{2AB20A15-8ECD-4E97-8D83-4A7EDE98F554}"/>
              </a:ext>
            </a:extLst>
          </p:cNvPr>
          <p:cNvSpPr>
            <a:spLocks noGrp="1"/>
          </p:cNvSpPr>
          <p:nvPr>
            <p:ph type="body" sz="quarter" idx="14" hasCustomPrompt="1"/>
          </p:nvPr>
        </p:nvSpPr>
        <p:spPr>
          <a:xfrm>
            <a:off x="550862" y="863499"/>
            <a:ext cx="10982325" cy="482313"/>
          </a:xfrm>
          <a:prstGeom prst="rect">
            <a:avLst/>
          </a:prstGeom>
        </p:spPr>
        <p:txBody>
          <a:bodyPr wrap="square" lIns="90000" tIns="46800" rIns="90000" bIns="46800">
            <a:spAutoFit/>
          </a:bodyPr>
          <a:lstStyle>
            <a:lvl1pPr marL="0" indent="0">
              <a:lnSpc>
                <a:spcPct val="90000"/>
              </a:lnSpc>
              <a:spcBef>
                <a:spcPts val="0"/>
              </a:spcBef>
              <a:buNone/>
              <a:defRPr sz="2800" b="0">
                <a:solidFill>
                  <a:srgbClr val="235578"/>
                </a:solidFill>
              </a:defRPr>
            </a:lvl1pPr>
          </a:lstStyle>
          <a:p>
            <a:pPr lvl="0"/>
            <a:r>
              <a:rPr lang="de-AT" dirty="0"/>
              <a:t>Optionale Unterüberschrift</a:t>
            </a:r>
          </a:p>
        </p:txBody>
      </p:sp>
      <p:sp>
        <p:nvSpPr>
          <p:cNvPr id="4" name="Tabellenplatzhalter 3">
            <a:extLst>
              <a:ext uri="{FF2B5EF4-FFF2-40B4-BE49-F238E27FC236}">
                <a16:creationId xmlns:a16="http://schemas.microsoft.com/office/drawing/2014/main" id="{724E3CB9-124C-4261-BDFE-5C49E94F8508}"/>
              </a:ext>
            </a:extLst>
          </p:cNvPr>
          <p:cNvSpPr>
            <a:spLocks noGrp="1"/>
          </p:cNvSpPr>
          <p:nvPr>
            <p:ph type="tbl" sz="quarter" idx="15" hasCustomPrompt="1"/>
          </p:nvPr>
        </p:nvSpPr>
        <p:spPr>
          <a:xfrm>
            <a:off x="550862" y="1493997"/>
            <a:ext cx="10982323" cy="4374000"/>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de-AT" dirty="0"/>
              <a:t>Hier klicken und eine Tabelle einfügen oder Tabellensymbol benutzen</a:t>
            </a:r>
          </a:p>
        </p:txBody>
      </p:sp>
    </p:spTree>
    <p:extLst>
      <p:ext uri="{BB962C8B-B14F-4D97-AF65-F5344CB8AC3E}">
        <p14:creationId xmlns:p14="http://schemas.microsoft.com/office/powerpoint/2010/main" val="182794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8F4EF1-AA02-409E-B00E-B008FCB0589B}"/>
              </a:ext>
            </a:extLst>
          </p:cNvPr>
          <p:cNvSpPr>
            <a:spLocks noGrp="1"/>
          </p:cNvSpPr>
          <p:nvPr>
            <p:ph type="title" hasCustomPrompt="1"/>
          </p:nvPr>
        </p:nvSpPr>
        <p:spPr/>
        <p:txBody>
          <a:bodyPr/>
          <a:lstStyle>
            <a:lvl1pPr>
              <a:defRPr/>
            </a:lvl1pPr>
          </a:lstStyle>
          <a:p>
            <a:r>
              <a:rPr lang="de-DE" dirty="0"/>
              <a:t>Überschrift</a:t>
            </a:r>
            <a:endParaRPr lang="de-AT" dirty="0"/>
          </a:p>
        </p:txBody>
      </p:sp>
      <p:sp>
        <p:nvSpPr>
          <p:cNvPr id="14" name="Textplatzhalter 7">
            <a:extLst>
              <a:ext uri="{FF2B5EF4-FFF2-40B4-BE49-F238E27FC236}">
                <a16:creationId xmlns:a16="http://schemas.microsoft.com/office/drawing/2014/main" id="{C2471F9B-FE42-4C44-8BD9-8DFA1033B516}"/>
              </a:ext>
            </a:extLst>
          </p:cNvPr>
          <p:cNvSpPr>
            <a:spLocks noGrp="1"/>
          </p:cNvSpPr>
          <p:nvPr>
            <p:ph type="body" sz="quarter" idx="10" hasCustomPrompt="1"/>
          </p:nvPr>
        </p:nvSpPr>
        <p:spPr>
          <a:xfrm>
            <a:off x="550863" y="6014371"/>
            <a:ext cx="10982324" cy="225063"/>
          </a:xfrm>
        </p:spPr>
        <p:txBody>
          <a:bodyPr wrap="square" lIns="90000" tIns="46800" rIns="90000" bIns="46800" anchor="b" anchorCtr="0">
            <a:spAutoFit/>
          </a:bodyPr>
          <a:lstStyle>
            <a:lvl1pPr marL="0" indent="0">
              <a:lnSpc>
                <a:spcPct val="112000"/>
              </a:lnSpc>
              <a:spcBef>
                <a:spcPts val="800"/>
              </a:spcBef>
              <a:buNone/>
              <a:defRPr sz="800"/>
            </a:lvl1pPr>
          </a:lstStyle>
          <a:p>
            <a:pPr lvl="0"/>
            <a:r>
              <a:rPr lang="de-DE" dirty="0"/>
              <a:t>Q: STATISTIK AUSTRIA</a:t>
            </a:r>
            <a:endParaRPr lang="de-AT" dirty="0"/>
          </a:p>
        </p:txBody>
      </p:sp>
      <p:sp>
        <p:nvSpPr>
          <p:cNvPr id="9" name="Textplatzhalter 13">
            <a:extLst>
              <a:ext uri="{FF2B5EF4-FFF2-40B4-BE49-F238E27FC236}">
                <a16:creationId xmlns:a16="http://schemas.microsoft.com/office/drawing/2014/main" id="{40C3CDBC-72CE-43D6-B49A-AED7B85CED53}"/>
              </a:ext>
            </a:extLst>
          </p:cNvPr>
          <p:cNvSpPr>
            <a:spLocks noGrp="1"/>
          </p:cNvSpPr>
          <p:nvPr>
            <p:ph type="body" sz="quarter" idx="14" hasCustomPrompt="1"/>
          </p:nvPr>
        </p:nvSpPr>
        <p:spPr>
          <a:xfrm>
            <a:off x="550862" y="863499"/>
            <a:ext cx="10982325" cy="482313"/>
          </a:xfrm>
          <a:prstGeom prst="rect">
            <a:avLst/>
          </a:prstGeom>
        </p:spPr>
        <p:txBody>
          <a:bodyPr wrap="square" lIns="90000" tIns="46800" rIns="90000" bIns="46800">
            <a:spAutoFit/>
          </a:bodyPr>
          <a:lstStyle>
            <a:lvl1pPr marL="0" indent="0">
              <a:lnSpc>
                <a:spcPct val="90000"/>
              </a:lnSpc>
              <a:spcBef>
                <a:spcPts val="0"/>
              </a:spcBef>
              <a:buNone/>
              <a:defRPr sz="2800" b="0">
                <a:solidFill>
                  <a:srgbClr val="235578"/>
                </a:solidFill>
              </a:defRPr>
            </a:lvl1pPr>
          </a:lstStyle>
          <a:p>
            <a:pPr lvl="0"/>
            <a:r>
              <a:rPr lang="de-AT" dirty="0"/>
              <a:t>Optionale Unterüberschrift</a:t>
            </a:r>
          </a:p>
        </p:txBody>
      </p:sp>
      <p:sp>
        <p:nvSpPr>
          <p:cNvPr id="17" name="Textplatzhalter 15">
            <a:extLst>
              <a:ext uri="{FF2B5EF4-FFF2-40B4-BE49-F238E27FC236}">
                <a16:creationId xmlns:a16="http://schemas.microsoft.com/office/drawing/2014/main" id="{CDF67231-A39B-48F6-91F1-019C61474337}"/>
              </a:ext>
            </a:extLst>
          </p:cNvPr>
          <p:cNvSpPr>
            <a:spLocks noGrp="1"/>
          </p:cNvSpPr>
          <p:nvPr>
            <p:ph type="body" sz="quarter" idx="15"/>
          </p:nvPr>
        </p:nvSpPr>
        <p:spPr>
          <a:xfrm>
            <a:off x="550862" y="1493998"/>
            <a:ext cx="10982326" cy="4374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Tree>
    <p:extLst>
      <p:ext uri="{BB962C8B-B14F-4D97-AF65-F5344CB8AC3E}">
        <p14:creationId xmlns:p14="http://schemas.microsoft.com/office/powerpoint/2010/main" val="1144335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5" name="Textplatzhalter 13">
            <a:extLst>
              <a:ext uri="{FF2B5EF4-FFF2-40B4-BE49-F238E27FC236}">
                <a16:creationId xmlns:a16="http://schemas.microsoft.com/office/drawing/2014/main" id="{A2E30F20-66CF-41AF-9FB4-19DED58F8FFE}"/>
              </a:ext>
            </a:extLst>
          </p:cNvPr>
          <p:cNvSpPr>
            <a:spLocks noGrp="1"/>
          </p:cNvSpPr>
          <p:nvPr>
            <p:ph type="body" sz="quarter" idx="12" hasCustomPrompt="1"/>
          </p:nvPr>
        </p:nvSpPr>
        <p:spPr>
          <a:xfrm>
            <a:off x="550863" y="728493"/>
            <a:ext cx="7007232" cy="649153"/>
          </a:xfrm>
          <a:prstGeom prst="rect">
            <a:avLst/>
          </a:prstGeom>
        </p:spPr>
        <p:txBody>
          <a:bodyPr wrap="square" lIns="90000" tIns="46800" rIns="90000" bIns="46800" anchor="b" anchorCtr="0">
            <a:spAutoFit/>
          </a:bodyPr>
          <a:lstStyle>
            <a:lvl1pPr marL="0" indent="0">
              <a:lnSpc>
                <a:spcPct val="112000"/>
              </a:lnSpc>
              <a:spcBef>
                <a:spcPts val="0"/>
              </a:spcBef>
              <a:buNone/>
              <a:defRPr lang="de-AT" sz="3400" b="1" kern="1200" dirty="0">
                <a:solidFill>
                  <a:schemeClr val="bg1"/>
                </a:solidFill>
                <a:latin typeface="+mn-lt"/>
                <a:ea typeface="+mn-ea"/>
                <a:cs typeface="+mn-cs"/>
              </a:defRPr>
            </a:lvl1pPr>
          </a:lstStyle>
          <a:p>
            <a:pPr lvl="0"/>
            <a:r>
              <a:rPr lang="de-AT" dirty="0"/>
              <a:t>Präsentationstitel</a:t>
            </a:r>
          </a:p>
        </p:txBody>
      </p:sp>
      <p:sp>
        <p:nvSpPr>
          <p:cNvPr id="19" name="Foliennummernplatzhalter 5">
            <a:extLst>
              <a:ext uri="{FF2B5EF4-FFF2-40B4-BE49-F238E27FC236}">
                <a16:creationId xmlns:a16="http://schemas.microsoft.com/office/drawing/2014/main" id="{57290EC2-46AC-4E4C-BE6C-90CD650F3083}"/>
              </a:ext>
            </a:extLst>
          </p:cNvPr>
          <p:cNvSpPr txBox="1">
            <a:spLocks/>
          </p:cNvSpPr>
          <p:nvPr userDrawn="1"/>
        </p:nvSpPr>
        <p:spPr>
          <a:xfrm>
            <a:off x="550863" y="5300427"/>
            <a:ext cx="2743200" cy="309958"/>
          </a:xfrm>
          <a:prstGeom prst="rect">
            <a:avLst/>
          </a:prstGeom>
        </p:spPr>
        <p:txBody>
          <a:bodyPr vert="horz" lIns="90000" tIns="46800" rIns="90000" bIns="46800" rtlCol="0" anchor="t" anchorCtr="0">
            <a:sp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AT" sz="1400" dirty="0">
                <a:solidFill>
                  <a:schemeClr val="bg1"/>
                </a:solidFill>
              </a:rPr>
              <a:t>www.statistik.at</a:t>
            </a:r>
          </a:p>
        </p:txBody>
      </p:sp>
      <p:pic>
        <p:nvPicPr>
          <p:cNvPr id="22" name="Grafik 21">
            <a:extLst>
              <a:ext uri="{FF2B5EF4-FFF2-40B4-BE49-F238E27FC236}">
                <a16:creationId xmlns:a16="http://schemas.microsoft.com/office/drawing/2014/main" id="{569906E2-DECC-484D-80D3-0424C38ADAD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606819" y="5866843"/>
            <a:ext cx="1957825" cy="853174"/>
          </a:xfrm>
          <a:prstGeom prst="rect">
            <a:avLst/>
          </a:prstGeom>
        </p:spPr>
      </p:pic>
      <p:sp>
        <p:nvSpPr>
          <p:cNvPr id="37" name="Textplatzhalter 36">
            <a:extLst>
              <a:ext uri="{FF2B5EF4-FFF2-40B4-BE49-F238E27FC236}">
                <a16:creationId xmlns:a16="http://schemas.microsoft.com/office/drawing/2014/main" id="{53A7B00A-DACB-4689-856B-65B6BD8B4A9B}"/>
              </a:ext>
            </a:extLst>
          </p:cNvPr>
          <p:cNvSpPr>
            <a:spLocks noGrp="1"/>
          </p:cNvSpPr>
          <p:nvPr>
            <p:ph type="body" sz="quarter" idx="18" hasCustomPrompt="1"/>
          </p:nvPr>
        </p:nvSpPr>
        <p:spPr>
          <a:xfrm>
            <a:off x="550864" y="2673226"/>
            <a:ext cx="7007232" cy="343813"/>
          </a:xfrm>
          <a:prstGeom prst="rect">
            <a:avLst/>
          </a:prstGeom>
        </p:spPr>
        <p:txBody>
          <a:bodyPr wrap="square" lIns="90000" tIns="46800" rIns="90000" bIns="46800">
            <a:sp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de-DE" sz="1800" b="1" u="none" kern="1200" dirty="0">
                <a:solidFill>
                  <a:schemeClr val="bg1"/>
                </a:solidFill>
                <a:latin typeface="+mn-lt"/>
                <a:ea typeface="+mn-ea"/>
                <a:cs typeface="+mn-cs"/>
              </a:defRPr>
            </a:lvl1pPr>
          </a:lstStyle>
          <a:p>
            <a:r>
              <a:rPr lang="de-DE" dirty="0"/>
              <a:t>Name </a:t>
            </a:r>
            <a:r>
              <a:rPr lang="de-DE" dirty="0" err="1"/>
              <a:t>Vortragende:r</a:t>
            </a:r>
            <a:r>
              <a:rPr lang="de-DE" dirty="0"/>
              <a:t> 1</a:t>
            </a:r>
          </a:p>
        </p:txBody>
      </p:sp>
      <p:sp>
        <p:nvSpPr>
          <p:cNvPr id="41" name="Textplatzhalter 36">
            <a:extLst>
              <a:ext uri="{FF2B5EF4-FFF2-40B4-BE49-F238E27FC236}">
                <a16:creationId xmlns:a16="http://schemas.microsoft.com/office/drawing/2014/main" id="{8F63C3C0-3E42-4406-898E-1F0366A3E688}"/>
              </a:ext>
            </a:extLst>
          </p:cNvPr>
          <p:cNvSpPr>
            <a:spLocks noGrp="1"/>
          </p:cNvSpPr>
          <p:nvPr>
            <p:ph type="body" sz="quarter" idx="22" hasCustomPrompt="1"/>
          </p:nvPr>
        </p:nvSpPr>
        <p:spPr>
          <a:xfrm>
            <a:off x="550863" y="4614428"/>
            <a:ext cx="7007231" cy="316113"/>
          </a:xfrm>
          <a:prstGeom prst="rect">
            <a:avLst/>
          </a:prstGeom>
        </p:spPr>
        <p:txBody>
          <a:bodyPr wrap="square" lIns="90000" tIns="46800" rIns="90000" bIns="46800">
            <a:sp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de-DE" sz="1600" b="0" i="0" u="none" kern="1200" dirty="0" smtClean="0">
                <a:solidFill>
                  <a:schemeClr val="bg1"/>
                </a:solidFill>
                <a:effectLst/>
                <a:latin typeface="+mn-lt"/>
                <a:ea typeface="+mn-ea"/>
                <a:cs typeface="+mn-cs"/>
              </a:defRPr>
            </a:lvl1pPr>
          </a:lstStyle>
          <a:p>
            <a:r>
              <a:rPr lang="de-DE" dirty="0"/>
              <a:t>Ort, Datum TT.MM.JJJJ</a:t>
            </a:r>
          </a:p>
        </p:txBody>
      </p:sp>
      <p:sp>
        <p:nvSpPr>
          <p:cNvPr id="59" name="Rechteck 58">
            <a:extLst>
              <a:ext uri="{FF2B5EF4-FFF2-40B4-BE49-F238E27FC236}">
                <a16:creationId xmlns:a16="http://schemas.microsoft.com/office/drawing/2014/main" id="{DA249DBD-5338-4481-B1E0-2D5523B2970B}"/>
              </a:ext>
            </a:extLst>
          </p:cNvPr>
          <p:cNvSpPr/>
          <p:nvPr userDrawn="1"/>
        </p:nvSpPr>
        <p:spPr>
          <a:xfrm>
            <a:off x="648000" y="6413498"/>
            <a:ext cx="4401911" cy="215444"/>
          </a:xfrm>
          <a:prstGeom prst="rect">
            <a:avLst/>
          </a:prstGeom>
        </p:spPr>
        <p:txBody>
          <a:bodyPr wrap="none" lIns="0" tIns="0" rIns="0" bIns="0">
            <a:spAutoFit/>
          </a:bodyPr>
          <a:lstStyle/>
          <a:p>
            <a:pPr marL="0" algn="l" defTabSz="914400" rtl="0" eaLnBrk="1" latinLnBrk="0" hangingPunct="1"/>
            <a:r>
              <a:rPr lang="de-AT" sz="1400" b="0" kern="1200" dirty="0">
                <a:solidFill>
                  <a:srgbClr val="B0063D"/>
                </a:solidFill>
                <a:effectLst/>
                <a:latin typeface="+mn-lt"/>
                <a:ea typeface="+mn-ea"/>
                <a:cs typeface="+mn-cs"/>
              </a:rPr>
              <a:t>Unabhängige Statistiken für faktenbasierte Entscheidungen</a:t>
            </a:r>
            <a:endParaRPr lang="de-DE" sz="1400" b="0" kern="1200" dirty="0">
              <a:solidFill>
                <a:srgbClr val="B0063D"/>
              </a:solidFill>
              <a:latin typeface="+mn-lt"/>
              <a:ea typeface="+mn-ea"/>
              <a:cs typeface="+mn-cs"/>
            </a:endParaRPr>
          </a:p>
        </p:txBody>
      </p:sp>
      <p:sp>
        <p:nvSpPr>
          <p:cNvPr id="13" name="Textplatzhalter 13">
            <a:extLst>
              <a:ext uri="{FF2B5EF4-FFF2-40B4-BE49-F238E27FC236}">
                <a16:creationId xmlns:a16="http://schemas.microsoft.com/office/drawing/2014/main" id="{3559619A-683A-439E-B7F5-27C2B8A3D044}"/>
              </a:ext>
            </a:extLst>
          </p:cNvPr>
          <p:cNvSpPr>
            <a:spLocks noGrp="1"/>
          </p:cNvSpPr>
          <p:nvPr>
            <p:ph type="body" sz="quarter" idx="14" hasCustomPrompt="1"/>
          </p:nvPr>
        </p:nvSpPr>
        <p:spPr>
          <a:xfrm>
            <a:off x="550863" y="1341765"/>
            <a:ext cx="7007232" cy="1033810"/>
          </a:xfrm>
          <a:prstGeom prst="rect">
            <a:avLst/>
          </a:prstGeom>
        </p:spPr>
        <p:txBody>
          <a:bodyPr wrap="square" lIns="90000" tIns="46800" rIns="90000" bIns="46800" anchor="t" anchorCtr="0">
            <a:spAutoFit/>
          </a:bodyPr>
          <a:lstStyle>
            <a:lvl1pPr marL="0" indent="0">
              <a:lnSpc>
                <a:spcPct val="112000"/>
              </a:lnSpc>
              <a:spcBef>
                <a:spcPts val="0"/>
              </a:spcBef>
              <a:buNone/>
              <a:tabLst>
                <a:tab pos="358775" algn="l"/>
              </a:tabLst>
              <a:defRPr sz="2800" b="0" i="0">
                <a:solidFill>
                  <a:schemeClr val="bg1"/>
                </a:solidFill>
              </a:defRPr>
            </a:lvl1pPr>
          </a:lstStyle>
          <a:p>
            <a:pPr lvl="0"/>
            <a:r>
              <a:rPr lang="de-AT" dirty="0"/>
              <a:t>Optionaler Untertitel</a:t>
            </a:r>
          </a:p>
          <a:p>
            <a:pPr lvl="0"/>
            <a:r>
              <a:rPr lang="de-AT" dirty="0"/>
              <a:t>der Präsentation</a:t>
            </a:r>
          </a:p>
        </p:txBody>
      </p:sp>
      <p:sp>
        <p:nvSpPr>
          <p:cNvPr id="14" name="Textplatzhalter 36">
            <a:extLst>
              <a:ext uri="{FF2B5EF4-FFF2-40B4-BE49-F238E27FC236}">
                <a16:creationId xmlns:a16="http://schemas.microsoft.com/office/drawing/2014/main" id="{3003871C-A996-4ACA-9727-885FE72373CB}"/>
              </a:ext>
            </a:extLst>
          </p:cNvPr>
          <p:cNvSpPr>
            <a:spLocks noGrp="1"/>
          </p:cNvSpPr>
          <p:nvPr>
            <p:ph type="body" sz="quarter" idx="23" hasCustomPrompt="1"/>
          </p:nvPr>
        </p:nvSpPr>
        <p:spPr>
          <a:xfrm>
            <a:off x="550864" y="2999843"/>
            <a:ext cx="7007232" cy="343813"/>
          </a:xfrm>
          <a:prstGeom prst="rect">
            <a:avLst/>
          </a:prstGeom>
        </p:spPr>
        <p:txBody>
          <a:bodyPr wrap="square" lIns="90000" tIns="46800" rIns="90000" bIns="46800">
            <a:sp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de-DE" sz="1800" b="0" u="none" kern="1200" dirty="0">
                <a:solidFill>
                  <a:schemeClr val="bg1"/>
                </a:solidFill>
                <a:latin typeface="+mn-lt"/>
                <a:ea typeface="+mn-ea"/>
                <a:cs typeface="+mn-cs"/>
              </a:defRPr>
            </a:lvl1pPr>
          </a:lstStyle>
          <a:p>
            <a:r>
              <a:rPr lang="de-DE" dirty="0"/>
              <a:t>Untertitel </a:t>
            </a:r>
            <a:r>
              <a:rPr lang="de-DE" dirty="0" err="1"/>
              <a:t>Vortragende:r</a:t>
            </a:r>
            <a:endParaRPr lang="de-DE" dirty="0"/>
          </a:p>
        </p:txBody>
      </p:sp>
      <p:sp>
        <p:nvSpPr>
          <p:cNvPr id="12" name="Textplatzhalter 36">
            <a:extLst>
              <a:ext uri="{FF2B5EF4-FFF2-40B4-BE49-F238E27FC236}">
                <a16:creationId xmlns:a16="http://schemas.microsoft.com/office/drawing/2014/main" id="{0869E557-3BFE-4E84-A038-1953845734C2}"/>
              </a:ext>
            </a:extLst>
          </p:cNvPr>
          <p:cNvSpPr>
            <a:spLocks noGrp="1"/>
          </p:cNvSpPr>
          <p:nvPr>
            <p:ph type="body" sz="quarter" idx="24" hasCustomPrompt="1"/>
          </p:nvPr>
        </p:nvSpPr>
        <p:spPr>
          <a:xfrm>
            <a:off x="550863" y="3528191"/>
            <a:ext cx="7007232" cy="343813"/>
          </a:xfrm>
          <a:prstGeom prst="rect">
            <a:avLst/>
          </a:prstGeom>
        </p:spPr>
        <p:txBody>
          <a:bodyPr wrap="square" lIns="90000" tIns="46800" rIns="90000" bIns="46800">
            <a:sp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de-DE" sz="1800" b="1" u="none" kern="1200" dirty="0">
                <a:solidFill>
                  <a:schemeClr val="bg1"/>
                </a:solidFill>
                <a:latin typeface="+mn-lt"/>
                <a:ea typeface="+mn-ea"/>
                <a:cs typeface="+mn-cs"/>
              </a:defRPr>
            </a:lvl1pPr>
          </a:lstStyle>
          <a:p>
            <a:r>
              <a:rPr lang="de-DE" dirty="0"/>
              <a:t>Name </a:t>
            </a:r>
            <a:r>
              <a:rPr lang="de-DE" dirty="0" err="1"/>
              <a:t>Vortragende:r</a:t>
            </a:r>
            <a:r>
              <a:rPr lang="de-DE" dirty="0"/>
              <a:t> 2</a:t>
            </a:r>
          </a:p>
        </p:txBody>
      </p:sp>
      <p:sp>
        <p:nvSpPr>
          <p:cNvPr id="15" name="Textplatzhalter 36">
            <a:extLst>
              <a:ext uri="{FF2B5EF4-FFF2-40B4-BE49-F238E27FC236}">
                <a16:creationId xmlns:a16="http://schemas.microsoft.com/office/drawing/2014/main" id="{F3CFF591-3270-4C44-A264-5A4741734888}"/>
              </a:ext>
            </a:extLst>
          </p:cNvPr>
          <p:cNvSpPr>
            <a:spLocks noGrp="1"/>
          </p:cNvSpPr>
          <p:nvPr>
            <p:ph type="body" sz="quarter" idx="25" hasCustomPrompt="1"/>
          </p:nvPr>
        </p:nvSpPr>
        <p:spPr>
          <a:xfrm>
            <a:off x="550863" y="3854808"/>
            <a:ext cx="7007232" cy="343813"/>
          </a:xfrm>
          <a:prstGeom prst="rect">
            <a:avLst/>
          </a:prstGeom>
        </p:spPr>
        <p:txBody>
          <a:bodyPr wrap="square" lIns="90000" tIns="46800" rIns="90000" bIns="46800">
            <a:sp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de-DE" sz="1800" b="0" u="none" kern="1200" dirty="0">
                <a:solidFill>
                  <a:schemeClr val="bg1"/>
                </a:solidFill>
                <a:latin typeface="+mn-lt"/>
                <a:ea typeface="+mn-ea"/>
                <a:cs typeface="+mn-cs"/>
              </a:defRPr>
            </a:lvl1pPr>
          </a:lstStyle>
          <a:p>
            <a:r>
              <a:rPr lang="de-DE" dirty="0"/>
              <a:t>Untertitel </a:t>
            </a:r>
            <a:r>
              <a:rPr lang="de-DE" dirty="0" err="1"/>
              <a:t>Vortragende:r</a:t>
            </a:r>
            <a:endParaRPr lang="de-DE" dirty="0"/>
          </a:p>
        </p:txBody>
      </p:sp>
    </p:spTree>
    <p:extLst>
      <p:ext uri="{BB962C8B-B14F-4D97-AF65-F5344CB8AC3E}">
        <p14:creationId xmlns:p14="http://schemas.microsoft.com/office/powerpoint/2010/main" val="205843256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apitelfolie">
    <p:spTree>
      <p:nvGrpSpPr>
        <p:cNvPr id="1" name=""/>
        <p:cNvGrpSpPr/>
        <p:nvPr/>
      </p:nvGrpSpPr>
      <p:grpSpPr>
        <a:xfrm>
          <a:off x="0" y="0"/>
          <a:ext cx="0" cy="0"/>
          <a:chOff x="0" y="0"/>
          <a:chExt cx="0" cy="0"/>
        </a:xfrm>
      </p:grpSpPr>
      <p:sp>
        <p:nvSpPr>
          <p:cNvPr id="16" name="Foliennummernplatzhalter 5">
            <a:extLst>
              <a:ext uri="{FF2B5EF4-FFF2-40B4-BE49-F238E27FC236}">
                <a16:creationId xmlns:a16="http://schemas.microsoft.com/office/drawing/2014/main" id="{B7901529-06B4-48E1-804B-EC617890A651}"/>
              </a:ext>
            </a:extLst>
          </p:cNvPr>
          <p:cNvSpPr txBox="1">
            <a:spLocks/>
          </p:cNvSpPr>
          <p:nvPr userDrawn="1"/>
        </p:nvSpPr>
        <p:spPr>
          <a:xfrm>
            <a:off x="8802000" y="6415200"/>
            <a:ext cx="2743200" cy="215444"/>
          </a:xfrm>
          <a:prstGeom prst="rect">
            <a:avLst/>
          </a:prstGeom>
        </p:spPr>
        <p:txBody>
          <a:bodyPr vert="horz" lIns="0" tIns="0" rIns="0" bIns="0" rtlCol="0" anchor="t" anchorCtr="0">
            <a:sp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AT" sz="1400" dirty="0">
                <a:solidFill>
                  <a:srgbClr val="B0063D"/>
                </a:solidFill>
              </a:rPr>
              <a:t>Folie </a:t>
            </a:r>
            <a:fld id="{F1C886F2-B3BD-4692-948C-FD717A122936}" type="slidenum">
              <a:rPr lang="de-AT" sz="1400" smtClean="0">
                <a:solidFill>
                  <a:srgbClr val="B0063D"/>
                </a:solidFill>
              </a:rPr>
              <a:pPr/>
              <a:t>‹#›</a:t>
            </a:fld>
            <a:endParaRPr lang="de-AT" sz="1400" dirty="0">
              <a:solidFill>
                <a:srgbClr val="B0063D"/>
              </a:solidFill>
            </a:endParaRPr>
          </a:p>
        </p:txBody>
      </p:sp>
      <p:sp>
        <p:nvSpPr>
          <p:cNvPr id="13" name="Rechteck 12">
            <a:extLst>
              <a:ext uri="{FF2B5EF4-FFF2-40B4-BE49-F238E27FC236}">
                <a16:creationId xmlns:a16="http://schemas.microsoft.com/office/drawing/2014/main" id="{B280AA27-CE81-4B38-95F6-AFF93206F0EA}"/>
              </a:ext>
            </a:extLst>
          </p:cNvPr>
          <p:cNvSpPr/>
          <p:nvPr userDrawn="1"/>
        </p:nvSpPr>
        <p:spPr>
          <a:xfrm>
            <a:off x="648000" y="6413498"/>
            <a:ext cx="1177887" cy="215444"/>
          </a:xfrm>
          <a:prstGeom prst="rect">
            <a:avLst/>
          </a:prstGeom>
        </p:spPr>
        <p:txBody>
          <a:bodyPr wrap="none" lIns="0" tIns="0" rIns="0" bIns="0">
            <a:spAutoFit/>
          </a:bodyPr>
          <a:lstStyle/>
          <a:p>
            <a:pPr marL="0" algn="l" defTabSz="914400" rtl="0" eaLnBrk="1" latinLnBrk="0" hangingPunct="1"/>
            <a:r>
              <a:rPr lang="de-DE" sz="1400" kern="1200" dirty="0">
                <a:solidFill>
                  <a:srgbClr val="B0063D"/>
                </a:solidFill>
                <a:latin typeface="+mn-lt"/>
                <a:ea typeface="+mn-ea"/>
                <a:cs typeface="+mn-cs"/>
              </a:rPr>
              <a:t>www.statistik.at</a:t>
            </a:r>
          </a:p>
        </p:txBody>
      </p:sp>
      <p:sp>
        <p:nvSpPr>
          <p:cNvPr id="10" name="Textplatzhalter 13">
            <a:extLst>
              <a:ext uri="{FF2B5EF4-FFF2-40B4-BE49-F238E27FC236}">
                <a16:creationId xmlns:a16="http://schemas.microsoft.com/office/drawing/2014/main" id="{BCFD7FA9-8D0B-4207-989C-6CC3B0A2A468}"/>
              </a:ext>
            </a:extLst>
          </p:cNvPr>
          <p:cNvSpPr>
            <a:spLocks noGrp="1"/>
          </p:cNvSpPr>
          <p:nvPr>
            <p:ph type="body" sz="quarter" idx="12" hasCustomPrompt="1"/>
          </p:nvPr>
        </p:nvSpPr>
        <p:spPr>
          <a:xfrm>
            <a:off x="550863" y="728493"/>
            <a:ext cx="7007232" cy="649153"/>
          </a:xfrm>
          <a:prstGeom prst="rect">
            <a:avLst/>
          </a:prstGeom>
        </p:spPr>
        <p:txBody>
          <a:bodyPr wrap="square" lIns="90000" tIns="46800" rIns="90000" bIns="46800" anchor="b" anchorCtr="0">
            <a:spAutoFit/>
          </a:bodyPr>
          <a:lstStyle>
            <a:lvl1pPr marL="0" indent="0">
              <a:lnSpc>
                <a:spcPct val="112000"/>
              </a:lnSpc>
              <a:spcBef>
                <a:spcPts val="0"/>
              </a:spcBef>
              <a:buNone/>
              <a:defRPr lang="de-AT" sz="3400" b="1" kern="1200" dirty="0">
                <a:solidFill>
                  <a:schemeClr val="bg1"/>
                </a:solidFill>
                <a:latin typeface="+mn-lt"/>
                <a:ea typeface="+mn-ea"/>
                <a:cs typeface="+mn-cs"/>
              </a:defRPr>
            </a:lvl1pPr>
          </a:lstStyle>
          <a:p>
            <a:pPr lvl="0"/>
            <a:r>
              <a:rPr lang="de-AT" dirty="0"/>
              <a:t>Kapiteltitel</a:t>
            </a:r>
          </a:p>
        </p:txBody>
      </p:sp>
      <p:sp>
        <p:nvSpPr>
          <p:cNvPr id="11" name="Textplatzhalter 13">
            <a:extLst>
              <a:ext uri="{FF2B5EF4-FFF2-40B4-BE49-F238E27FC236}">
                <a16:creationId xmlns:a16="http://schemas.microsoft.com/office/drawing/2014/main" id="{394E6D9D-AA3C-4DC5-B327-E3647B6840B1}"/>
              </a:ext>
            </a:extLst>
          </p:cNvPr>
          <p:cNvSpPr>
            <a:spLocks noGrp="1"/>
          </p:cNvSpPr>
          <p:nvPr>
            <p:ph type="body" sz="quarter" idx="14" hasCustomPrompt="1"/>
          </p:nvPr>
        </p:nvSpPr>
        <p:spPr>
          <a:xfrm>
            <a:off x="550863" y="1341765"/>
            <a:ext cx="7007232" cy="1033810"/>
          </a:xfrm>
          <a:prstGeom prst="rect">
            <a:avLst/>
          </a:prstGeom>
        </p:spPr>
        <p:txBody>
          <a:bodyPr wrap="square" lIns="90000" tIns="46800" rIns="90000" bIns="46800" anchor="t" anchorCtr="0">
            <a:spAutoFit/>
          </a:bodyPr>
          <a:lstStyle>
            <a:lvl1pPr marL="0" indent="0">
              <a:lnSpc>
                <a:spcPct val="112000"/>
              </a:lnSpc>
              <a:spcBef>
                <a:spcPts val="0"/>
              </a:spcBef>
              <a:buNone/>
              <a:tabLst>
                <a:tab pos="358775" algn="l"/>
              </a:tabLst>
              <a:defRPr sz="2800" b="0" i="0">
                <a:solidFill>
                  <a:schemeClr val="bg1"/>
                </a:solidFill>
              </a:defRPr>
            </a:lvl1pPr>
          </a:lstStyle>
          <a:p>
            <a:pPr lvl="0"/>
            <a:r>
              <a:rPr lang="de-AT" dirty="0"/>
              <a:t>Optionaler Untertitel</a:t>
            </a:r>
          </a:p>
          <a:p>
            <a:pPr lvl="0"/>
            <a:r>
              <a:rPr lang="de-AT" dirty="0"/>
              <a:t>des Kapitels</a:t>
            </a:r>
          </a:p>
        </p:txBody>
      </p:sp>
    </p:spTree>
    <p:extLst>
      <p:ext uri="{BB962C8B-B14F-4D97-AF65-F5344CB8AC3E}">
        <p14:creationId xmlns:p14="http://schemas.microsoft.com/office/powerpoint/2010/main" val="2051835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Kontaktinfo">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9904443F-7337-47D4-82F2-4F249F37DB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06819" y="5866843"/>
            <a:ext cx="1957825" cy="853174"/>
          </a:xfrm>
          <a:prstGeom prst="rect">
            <a:avLst/>
          </a:prstGeom>
        </p:spPr>
      </p:pic>
      <p:sp>
        <p:nvSpPr>
          <p:cNvPr id="12" name="Rechteck 11">
            <a:extLst>
              <a:ext uri="{FF2B5EF4-FFF2-40B4-BE49-F238E27FC236}">
                <a16:creationId xmlns:a16="http://schemas.microsoft.com/office/drawing/2014/main" id="{E4E56378-4FC8-4B5F-B820-672625484D0A}"/>
              </a:ext>
            </a:extLst>
          </p:cNvPr>
          <p:cNvSpPr/>
          <p:nvPr userDrawn="1"/>
        </p:nvSpPr>
        <p:spPr>
          <a:xfrm>
            <a:off x="648000" y="6413498"/>
            <a:ext cx="4319644" cy="215444"/>
          </a:xfrm>
          <a:prstGeom prst="rect">
            <a:avLst/>
          </a:prstGeom>
        </p:spPr>
        <p:txBody>
          <a:bodyPr wrap="none" lIns="0" tIns="0" rIns="0" bIns="0">
            <a:spAutoFit/>
          </a:bodyPr>
          <a:lstStyle/>
          <a:p>
            <a:pPr marL="0" algn="l" defTabSz="914400" rtl="0" eaLnBrk="1" latinLnBrk="0" hangingPunct="1"/>
            <a:r>
              <a:rPr lang="de-AT" sz="1400" kern="1200" noProof="0">
                <a:solidFill>
                  <a:srgbClr val="B0063D"/>
                </a:solidFill>
                <a:latin typeface="+mn-lt"/>
                <a:ea typeface="+mn-ea"/>
                <a:cs typeface="+mn-cs"/>
              </a:rPr>
              <a:t>Unabhängige Statistiken für faktenbasierte Entscheidungen</a:t>
            </a:r>
          </a:p>
        </p:txBody>
      </p:sp>
      <p:sp>
        <p:nvSpPr>
          <p:cNvPr id="9" name="Textplatzhalter 36">
            <a:extLst>
              <a:ext uri="{FF2B5EF4-FFF2-40B4-BE49-F238E27FC236}">
                <a16:creationId xmlns:a16="http://schemas.microsoft.com/office/drawing/2014/main" id="{84A2B113-CCBB-4EB4-BCC3-E07AA230EB84}"/>
              </a:ext>
            </a:extLst>
          </p:cNvPr>
          <p:cNvSpPr>
            <a:spLocks noGrp="1"/>
          </p:cNvSpPr>
          <p:nvPr>
            <p:ph type="body" sz="quarter" idx="23" hasCustomPrompt="1"/>
          </p:nvPr>
        </p:nvSpPr>
        <p:spPr>
          <a:xfrm>
            <a:off x="550863" y="652389"/>
            <a:ext cx="7007232" cy="2249399"/>
          </a:xfrm>
          <a:prstGeom prst="rect">
            <a:avLst/>
          </a:prstGeom>
        </p:spPr>
        <p:txBody>
          <a:bodyPr wrap="square" lIns="90000" tIns="46800" rIns="90000" bIns="46800">
            <a:spAutoFit/>
          </a:bodyPr>
          <a:lstStyle>
            <a:lvl1pPr marL="0" marR="0" indent="0" algn="l" defTabSz="914400" rtl="0" eaLnBrk="1" fontAlgn="auto" latinLnBrk="0" hangingPunct="1">
              <a:lnSpc>
                <a:spcPct val="112000"/>
              </a:lnSpc>
              <a:spcBef>
                <a:spcPts val="0"/>
              </a:spcBef>
              <a:spcAft>
                <a:spcPts val="0"/>
              </a:spcAft>
              <a:buClrTx/>
              <a:buSzTx/>
              <a:buFont typeface="Arial" panose="020B0604020202020204" pitchFamily="34" charset="0"/>
              <a:buNone/>
              <a:tabLst/>
              <a:defRPr lang="de-DE" sz="1800" b="0" u="none" kern="1200" dirty="0">
                <a:solidFill>
                  <a:schemeClr val="bg1"/>
                </a:solidFill>
                <a:latin typeface="+mn-lt"/>
                <a:ea typeface="+mn-ea"/>
                <a:cs typeface="+mn-cs"/>
              </a:defRPr>
            </a:lvl1pPr>
          </a:lstStyle>
          <a:p>
            <a:r>
              <a:rPr lang="de-AT" noProof="0" dirty="0"/>
              <a:t>Name oder Stelle </a:t>
            </a:r>
          </a:p>
          <a:p>
            <a:r>
              <a:rPr lang="de-AT" noProof="0" dirty="0"/>
              <a:t>Tel: +43 1 711 28-xxxx </a:t>
            </a:r>
          </a:p>
          <a:p>
            <a:r>
              <a:rPr lang="de-AT" noProof="0" dirty="0"/>
              <a:t>XY@statistik.gv.at</a:t>
            </a:r>
          </a:p>
          <a:p>
            <a:endParaRPr lang="de-AT" noProof="0" dirty="0"/>
          </a:p>
          <a:p>
            <a:r>
              <a:rPr lang="de-AT" noProof="0" dirty="0"/>
              <a:t>Name oder Stelle </a:t>
            </a:r>
          </a:p>
          <a:p>
            <a:r>
              <a:rPr lang="de-AT" noProof="0" dirty="0"/>
              <a:t>Tel: +43 1 711 28-xxxx </a:t>
            </a:r>
          </a:p>
          <a:p>
            <a:r>
              <a:rPr lang="de-AT" noProof="0" dirty="0"/>
              <a:t>XY@statistik.gv.at</a:t>
            </a:r>
          </a:p>
        </p:txBody>
      </p:sp>
      <p:sp>
        <p:nvSpPr>
          <p:cNvPr id="16" name="Textfeld 15">
            <a:extLst>
              <a:ext uri="{FF2B5EF4-FFF2-40B4-BE49-F238E27FC236}">
                <a16:creationId xmlns:a16="http://schemas.microsoft.com/office/drawing/2014/main" id="{90D8328F-D6F1-4634-BDF0-7960D2FC1278}"/>
              </a:ext>
            </a:extLst>
          </p:cNvPr>
          <p:cNvSpPr txBox="1"/>
          <p:nvPr userDrawn="1"/>
        </p:nvSpPr>
        <p:spPr>
          <a:xfrm>
            <a:off x="550863" y="378243"/>
            <a:ext cx="7007231" cy="343813"/>
          </a:xfrm>
          <a:prstGeom prst="rect">
            <a:avLst/>
          </a:prstGeom>
          <a:noFill/>
        </p:spPr>
        <p:txBody>
          <a:bodyPr wrap="square" lIns="90000" tIns="46800" rIns="90000" bIns="46800" rtlCol="0">
            <a:sp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AT" sz="1800" b="1" u="none" kern="1200" noProof="0">
                <a:solidFill>
                  <a:schemeClr val="bg1"/>
                </a:solidFill>
                <a:latin typeface="+mn-lt"/>
                <a:ea typeface="+mn-ea"/>
                <a:cs typeface="+mn-cs"/>
              </a:rPr>
              <a:t>Rückfragen bitte an</a:t>
            </a:r>
          </a:p>
        </p:txBody>
      </p:sp>
      <p:sp>
        <p:nvSpPr>
          <p:cNvPr id="18" name="Textfeld 17">
            <a:extLst>
              <a:ext uri="{FF2B5EF4-FFF2-40B4-BE49-F238E27FC236}">
                <a16:creationId xmlns:a16="http://schemas.microsoft.com/office/drawing/2014/main" id="{E43FD8AB-0F59-49CA-BB09-EB72D2DFBD3D}"/>
              </a:ext>
            </a:extLst>
          </p:cNvPr>
          <p:cNvSpPr txBox="1"/>
          <p:nvPr userDrawn="1"/>
        </p:nvSpPr>
        <p:spPr>
          <a:xfrm>
            <a:off x="550864" y="3203390"/>
            <a:ext cx="7007230" cy="343813"/>
          </a:xfrm>
          <a:prstGeom prst="rect">
            <a:avLst/>
          </a:prstGeom>
          <a:noFill/>
        </p:spPr>
        <p:txBody>
          <a:bodyPr wrap="square" lIns="90000" tIns="46800" rIns="90000" bIns="46800" rtlCol="0">
            <a:sp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AT" sz="1800" b="0" i="0" kern="1200" cap="all" baseline="0" dirty="0">
                <a:solidFill>
                  <a:schemeClr val="bg1"/>
                </a:solidFill>
                <a:effectLst/>
                <a:latin typeface="+mn-lt"/>
                <a:ea typeface="+mn-ea"/>
                <a:cs typeface="+mn-cs"/>
              </a:rPr>
              <a:t>Statistik Austria</a:t>
            </a:r>
            <a:endParaRPr lang="de-AT" sz="1800" b="0" u="none" kern="1200" cap="all" baseline="0" noProof="0" dirty="0">
              <a:solidFill>
                <a:schemeClr val="bg1"/>
              </a:solidFill>
              <a:latin typeface="+mn-lt"/>
              <a:ea typeface="+mn-ea"/>
              <a:cs typeface="+mn-cs"/>
            </a:endParaRPr>
          </a:p>
        </p:txBody>
      </p:sp>
      <p:sp>
        <p:nvSpPr>
          <p:cNvPr id="21" name="Textfeld 20">
            <a:extLst>
              <a:ext uri="{FF2B5EF4-FFF2-40B4-BE49-F238E27FC236}">
                <a16:creationId xmlns:a16="http://schemas.microsoft.com/office/drawing/2014/main" id="{F57B268E-EB3E-4FA9-9AFF-200AAE2BD683}"/>
              </a:ext>
            </a:extLst>
          </p:cNvPr>
          <p:cNvSpPr txBox="1"/>
          <p:nvPr userDrawn="1"/>
        </p:nvSpPr>
        <p:spPr>
          <a:xfrm>
            <a:off x="550863" y="3497115"/>
            <a:ext cx="7007230" cy="343813"/>
          </a:xfrm>
          <a:prstGeom prst="rect">
            <a:avLst/>
          </a:prstGeom>
          <a:noFill/>
        </p:spPr>
        <p:txBody>
          <a:bodyPr wrap="square" lIns="90000" tIns="46800" rIns="90000" bIns="46800" rtlCol="0">
            <a:sp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AT" sz="1800" b="0" u="none" kern="1200" noProof="0" dirty="0" err="1">
                <a:solidFill>
                  <a:schemeClr val="bg1"/>
                </a:solidFill>
                <a:latin typeface="+mn-lt"/>
                <a:ea typeface="+mn-ea"/>
                <a:cs typeface="+mn-cs"/>
              </a:rPr>
              <a:t>Guglgasse</a:t>
            </a:r>
            <a:r>
              <a:rPr lang="de-AT" sz="1800" b="0" u="none" kern="1200" noProof="0" dirty="0">
                <a:solidFill>
                  <a:schemeClr val="bg1"/>
                </a:solidFill>
                <a:latin typeface="+mn-lt"/>
                <a:ea typeface="+mn-ea"/>
                <a:cs typeface="+mn-cs"/>
              </a:rPr>
              <a:t> 13, 1110 Wien</a:t>
            </a:r>
          </a:p>
        </p:txBody>
      </p:sp>
      <p:pic>
        <p:nvPicPr>
          <p:cNvPr id="5" name="Grafik 4">
            <a:extLst>
              <a:ext uri="{FF2B5EF4-FFF2-40B4-BE49-F238E27FC236}">
                <a16:creationId xmlns:a16="http://schemas.microsoft.com/office/drawing/2014/main" id="{CB3F5CA5-B0DC-4B0A-B7FC-307A79D8AEC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8261" y="4781063"/>
            <a:ext cx="243899" cy="243899"/>
          </a:xfrm>
          <a:prstGeom prst="rect">
            <a:avLst/>
          </a:prstGeom>
        </p:spPr>
      </p:pic>
      <p:pic>
        <p:nvPicPr>
          <p:cNvPr id="7" name="Grafik 6">
            <a:extLst>
              <a:ext uri="{FF2B5EF4-FFF2-40B4-BE49-F238E27FC236}">
                <a16:creationId xmlns:a16="http://schemas.microsoft.com/office/drawing/2014/main" id="{472CB067-530C-4D2E-8DD3-269123C612E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86794" y="4781284"/>
            <a:ext cx="243456" cy="243456"/>
          </a:xfrm>
          <a:prstGeom prst="rect">
            <a:avLst/>
          </a:prstGeom>
        </p:spPr>
      </p:pic>
      <p:pic>
        <p:nvPicPr>
          <p:cNvPr id="10" name="Grafik 9">
            <a:extLst>
              <a:ext uri="{FF2B5EF4-FFF2-40B4-BE49-F238E27FC236}">
                <a16:creationId xmlns:a16="http://schemas.microsoft.com/office/drawing/2014/main" id="{3380D2CF-06D1-4484-A893-5FBDFD648C3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78845" y="4788222"/>
            <a:ext cx="265253" cy="234307"/>
          </a:xfrm>
          <a:prstGeom prst="rect">
            <a:avLst/>
          </a:prstGeom>
        </p:spPr>
      </p:pic>
      <p:pic>
        <p:nvPicPr>
          <p:cNvPr id="14" name="Grafik 13">
            <a:extLst>
              <a:ext uri="{FF2B5EF4-FFF2-40B4-BE49-F238E27FC236}">
                <a16:creationId xmlns:a16="http://schemas.microsoft.com/office/drawing/2014/main" id="{89DF9D1C-6F2F-4EB1-9C95-9B0C770F32BC}"/>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8000" y="5137662"/>
            <a:ext cx="244420" cy="206817"/>
          </a:xfrm>
          <a:prstGeom prst="rect">
            <a:avLst/>
          </a:prstGeom>
        </p:spPr>
      </p:pic>
      <p:pic>
        <p:nvPicPr>
          <p:cNvPr id="17" name="Grafik 16">
            <a:extLst>
              <a:ext uri="{FF2B5EF4-FFF2-40B4-BE49-F238E27FC236}">
                <a16:creationId xmlns:a16="http://schemas.microsoft.com/office/drawing/2014/main" id="{7B4D4BA0-F3B1-48B6-9FD3-FF014863F5ED}"/>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54265" y="5133091"/>
            <a:ext cx="308514" cy="215959"/>
          </a:xfrm>
          <a:prstGeom prst="rect">
            <a:avLst/>
          </a:prstGeom>
        </p:spPr>
      </p:pic>
      <p:sp>
        <p:nvSpPr>
          <p:cNvPr id="20" name="Textfeld 19">
            <a:extLst>
              <a:ext uri="{FF2B5EF4-FFF2-40B4-BE49-F238E27FC236}">
                <a16:creationId xmlns:a16="http://schemas.microsoft.com/office/drawing/2014/main" id="{51BB2E36-3428-4AB1-9F2B-447B224F9F32}"/>
              </a:ext>
            </a:extLst>
          </p:cNvPr>
          <p:cNvSpPr txBox="1"/>
          <p:nvPr userDrawn="1"/>
        </p:nvSpPr>
        <p:spPr>
          <a:xfrm>
            <a:off x="5665728" y="4719619"/>
            <a:ext cx="1907005" cy="371513"/>
          </a:xfrm>
          <a:prstGeom prst="rect">
            <a:avLst/>
          </a:prstGeom>
          <a:noFill/>
        </p:spPr>
        <p:txBody>
          <a:bodyPr wrap="square" lIns="90000" tIns="46800" rIns="90000" bIns="46800" rtlCol="0">
            <a:spAutoFit/>
          </a:bodyPr>
          <a:lstStyle/>
          <a:p>
            <a:r>
              <a:rPr lang="de-AT" sz="1800" b="0" i="0" u="none" strike="noStrike" kern="1200" baseline="0" dirty="0">
                <a:solidFill>
                  <a:schemeClr val="bg1"/>
                </a:solidFill>
                <a:latin typeface="+mn-lt"/>
                <a:ea typeface="+mn-ea"/>
                <a:cs typeface="+mn-cs"/>
              </a:rPr>
              <a:t>statistik.at</a:t>
            </a:r>
            <a:endParaRPr lang="de-AT" sz="1800" b="0" u="none" kern="1200" cap="all" baseline="0" noProof="0" dirty="0">
              <a:solidFill>
                <a:schemeClr val="bg1"/>
              </a:solidFill>
              <a:latin typeface="+mn-lt"/>
              <a:ea typeface="+mn-ea"/>
              <a:cs typeface="+mn-cs"/>
            </a:endParaRPr>
          </a:p>
        </p:txBody>
      </p:sp>
      <p:sp>
        <p:nvSpPr>
          <p:cNvPr id="22" name="Textfeld 21">
            <a:extLst>
              <a:ext uri="{FF2B5EF4-FFF2-40B4-BE49-F238E27FC236}">
                <a16:creationId xmlns:a16="http://schemas.microsoft.com/office/drawing/2014/main" id="{6A2EF1D5-0F11-40E8-898C-B98E9454E049}"/>
              </a:ext>
            </a:extLst>
          </p:cNvPr>
          <p:cNvSpPr txBox="1"/>
          <p:nvPr userDrawn="1"/>
        </p:nvSpPr>
        <p:spPr>
          <a:xfrm>
            <a:off x="924467" y="4717256"/>
            <a:ext cx="1907005" cy="371513"/>
          </a:xfrm>
          <a:prstGeom prst="rect">
            <a:avLst/>
          </a:prstGeom>
          <a:noFill/>
        </p:spPr>
        <p:txBody>
          <a:bodyPr wrap="square" lIns="90000" tIns="46800" rIns="90000" bIns="46800" rtlCol="0">
            <a:spAutoFit/>
          </a:bodyPr>
          <a:lstStyle/>
          <a:p>
            <a:r>
              <a:rPr lang="de-AT" sz="1800" b="0" i="0" u="none" strike="noStrike" kern="1200" baseline="0" dirty="0" err="1">
                <a:solidFill>
                  <a:schemeClr val="bg1"/>
                </a:solidFill>
                <a:latin typeface="+mn-lt"/>
                <a:ea typeface="+mn-ea"/>
                <a:cs typeface="+mn-cs"/>
              </a:rPr>
              <a:t>statistik_at</a:t>
            </a:r>
            <a:endParaRPr lang="de-AT" sz="1800" b="0" u="none" kern="1200" cap="all" baseline="0" noProof="0" dirty="0">
              <a:solidFill>
                <a:schemeClr val="bg1"/>
              </a:solidFill>
              <a:latin typeface="+mn-lt"/>
              <a:ea typeface="+mn-ea"/>
              <a:cs typeface="+mn-cs"/>
            </a:endParaRPr>
          </a:p>
        </p:txBody>
      </p:sp>
      <p:sp>
        <p:nvSpPr>
          <p:cNvPr id="23" name="Textfeld 22">
            <a:extLst>
              <a:ext uri="{FF2B5EF4-FFF2-40B4-BE49-F238E27FC236}">
                <a16:creationId xmlns:a16="http://schemas.microsoft.com/office/drawing/2014/main" id="{5558C296-FFDD-4638-B137-15A20DCD6A11}"/>
              </a:ext>
            </a:extLst>
          </p:cNvPr>
          <p:cNvSpPr txBox="1"/>
          <p:nvPr userDrawn="1"/>
        </p:nvSpPr>
        <p:spPr>
          <a:xfrm>
            <a:off x="2962779" y="4717256"/>
            <a:ext cx="1907005" cy="371513"/>
          </a:xfrm>
          <a:prstGeom prst="rect">
            <a:avLst/>
          </a:prstGeom>
          <a:noFill/>
        </p:spPr>
        <p:txBody>
          <a:bodyPr wrap="square" lIns="90000" tIns="46800" rIns="90000" bIns="46800" rtlCol="0">
            <a:spAutoFit/>
          </a:bodyPr>
          <a:lstStyle/>
          <a:p>
            <a:r>
              <a:rPr lang="de-AT" sz="1800" b="0" i="0" u="none" strike="noStrike" kern="1200" baseline="0" dirty="0" err="1">
                <a:solidFill>
                  <a:schemeClr val="bg1"/>
                </a:solidFill>
                <a:latin typeface="+mn-lt"/>
                <a:ea typeface="+mn-ea"/>
                <a:cs typeface="+mn-cs"/>
              </a:rPr>
              <a:t>statistics</a:t>
            </a:r>
            <a:r>
              <a:rPr lang="de-AT" sz="1800" b="0" i="0" u="none" strike="noStrike" kern="1200" baseline="0" dirty="0">
                <a:solidFill>
                  <a:schemeClr val="bg1"/>
                </a:solidFill>
                <a:latin typeface="+mn-lt"/>
                <a:ea typeface="+mn-ea"/>
                <a:cs typeface="+mn-cs"/>
              </a:rPr>
              <a:t>-austria</a:t>
            </a:r>
            <a:r>
              <a:rPr lang="de-AT" sz="1800" b="0" i="0" u="none" strike="noStrike" kern="1200" baseline="0" dirty="0">
                <a:solidFill>
                  <a:schemeClr val="tx1"/>
                </a:solidFill>
                <a:latin typeface="+mn-lt"/>
                <a:ea typeface="+mn-ea"/>
                <a:cs typeface="+mn-cs"/>
              </a:rPr>
              <a:t> </a:t>
            </a:r>
            <a:endParaRPr lang="de-AT" sz="1800" b="0" u="none" kern="1200" cap="all" baseline="0" noProof="0" dirty="0">
              <a:solidFill>
                <a:schemeClr val="bg1"/>
              </a:solidFill>
              <a:latin typeface="+mn-lt"/>
              <a:ea typeface="+mn-ea"/>
              <a:cs typeface="+mn-cs"/>
            </a:endParaRPr>
          </a:p>
        </p:txBody>
      </p:sp>
      <p:sp>
        <p:nvSpPr>
          <p:cNvPr id="24" name="Textfeld 23">
            <a:extLst>
              <a:ext uri="{FF2B5EF4-FFF2-40B4-BE49-F238E27FC236}">
                <a16:creationId xmlns:a16="http://schemas.microsoft.com/office/drawing/2014/main" id="{2821CC30-A78C-450F-AD04-ED8B125C8091}"/>
              </a:ext>
            </a:extLst>
          </p:cNvPr>
          <p:cNvSpPr txBox="1"/>
          <p:nvPr userDrawn="1"/>
        </p:nvSpPr>
        <p:spPr>
          <a:xfrm>
            <a:off x="924467" y="5055314"/>
            <a:ext cx="1907005" cy="371513"/>
          </a:xfrm>
          <a:prstGeom prst="rect">
            <a:avLst/>
          </a:prstGeom>
          <a:noFill/>
        </p:spPr>
        <p:txBody>
          <a:bodyPr wrap="square" lIns="90000" tIns="46800" rIns="90000" bIns="46800" rtlCol="0">
            <a:spAutoFit/>
          </a:bodyPr>
          <a:lstStyle/>
          <a:p>
            <a:r>
              <a:rPr lang="de-AT" sz="1800" b="0" i="0" u="none" strike="noStrike" kern="1200" baseline="0" dirty="0" err="1">
                <a:solidFill>
                  <a:schemeClr val="bg1"/>
                </a:solidFill>
                <a:latin typeface="+mn-lt"/>
                <a:ea typeface="+mn-ea"/>
                <a:cs typeface="+mn-cs"/>
              </a:rPr>
              <a:t>statistik_at</a:t>
            </a:r>
            <a:endParaRPr lang="de-AT" sz="1800" b="0" u="none" kern="1200" cap="all" baseline="0" noProof="0" dirty="0">
              <a:solidFill>
                <a:schemeClr val="bg1"/>
              </a:solidFill>
              <a:latin typeface="+mn-lt"/>
              <a:ea typeface="+mn-ea"/>
              <a:cs typeface="+mn-cs"/>
            </a:endParaRPr>
          </a:p>
        </p:txBody>
      </p:sp>
      <p:sp>
        <p:nvSpPr>
          <p:cNvPr id="25" name="Textfeld 24">
            <a:extLst>
              <a:ext uri="{FF2B5EF4-FFF2-40B4-BE49-F238E27FC236}">
                <a16:creationId xmlns:a16="http://schemas.microsoft.com/office/drawing/2014/main" id="{9A675831-8184-46AB-BE4C-6979CBD44BA5}"/>
              </a:ext>
            </a:extLst>
          </p:cNvPr>
          <p:cNvSpPr txBox="1"/>
          <p:nvPr userDrawn="1"/>
        </p:nvSpPr>
        <p:spPr>
          <a:xfrm>
            <a:off x="2962779" y="5055314"/>
            <a:ext cx="1907005" cy="371513"/>
          </a:xfrm>
          <a:prstGeom prst="rect">
            <a:avLst/>
          </a:prstGeom>
          <a:noFill/>
        </p:spPr>
        <p:txBody>
          <a:bodyPr wrap="square" lIns="90000" tIns="46800" rIns="90000" bIns="46800" rtlCol="0">
            <a:spAutoFit/>
          </a:bodyPr>
          <a:lstStyle/>
          <a:p>
            <a:r>
              <a:rPr lang="de-AT" sz="1800" b="0" i="0" u="none" strike="noStrike" kern="1200" baseline="0" dirty="0">
                <a:solidFill>
                  <a:schemeClr val="bg1"/>
                </a:solidFill>
                <a:latin typeface="+mn-lt"/>
                <a:ea typeface="+mn-ea"/>
                <a:cs typeface="+mn-cs"/>
              </a:rPr>
              <a:t>@</a:t>
            </a:r>
            <a:r>
              <a:rPr lang="de-AT" sz="1800" b="0" i="0" u="none" strike="noStrike" kern="1200" baseline="0" dirty="0" err="1">
                <a:solidFill>
                  <a:schemeClr val="bg1"/>
                </a:solidFill>
                <a:latin typeface="+mn-lt"/>
                <a:ea typeface="+mn-ea"/>
                <a:cs typeface="+mn-cs"/>
              </a:rPr>
              <a:t>statistik_austria</a:t>
            </a:r>
            <a:endParaRPr lang="de-AT" sz="1800" b="0" u="none" kern="1200" cap="all" baseline="0" noProof="0" dirty="0">
              <a:solidFill>
                <a:schemeClr val="bg1"/>
              </a:solidFill>
              <a:latin typeface="+mn-lt"/>
              <a:ea typeface="+mn-ea"/>
              <a:cs typeface="+mn-cs"/>
            </a:endParaRPr>
          </a:p>
        </p:txBody>
      </p:sp>
    </p:spTree>
    <p:extLst>
      <p:ext uri="{BB962C8B-B14F-4D97-AF65-F5344CB8AC3E}">
        <p14:creationId xmlns:p14="http://schemas.microsoft.com/office/powerpoint/2010/main" val="394644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Kontaktinfo">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E4E56378-4FC8-4B5F-B820-672625484D0A}"/>
              </a:ext>
            </a:extLst>
          </p:cNvPr>
          <p:cNvSpPr/>
          <p:nvPr userDrawn="1"/>
        </p:nvSpPr>
        <p:spPr>
          <a:xfrm>
            <a:off x="648000" y="6413498"/>
            <a:ext cx="4319644" cy="215444"/>
          </a:xfrm>
          <a:prstGeom prst="rect">
            <a:avLst/>
          </a:prstGeom>
        </p:spPr>
        <p:txBody>
          <a:bodyPr wrap="none" lIns="0" tIns="0" rIns="0" bIns="0">
            <a:spAutoFit/>
          </a:bodyPr>
          <a:lstStyle/>
          <a:p>
            <a:pPr marL="0" algn="l" defTabSz="914400" rtl="0" eaLnBrk="1" latinLnBrk="0" hangingPunct="1"/>
            <a:r>
              <a:rPr lang="en-GB" sz="1400" b="0" kern="1200" noProof="0" dirty="0">
                <a:solidFill>
                  <a:srgbClr val="B0063D"/>
                </a:solidFill>
                <a:effectLst/>
                <a:latin typeface="+mn-lt"/>
                <a:ea typeface="+mn-ea"/>
                <a:cs typeface="+mn-cs"/>
              </a:rPr>
              <a:t>Independent statistics for evidence-based decision making</a:t>
            </a:r>
          </a:p>
        </p:txBody>
      </p:sp>
      <p:sp>
        <p:nvSpPr>
          <p:cNvPr id="9" name="Textplatzhalter 36">
            <a:extLst>
              <a:ext uri="{FF2B5EF4-FFF2-40B4-BE49-F238E27FC236}">
                <a16:creationId xmlns:a16="http://schemas.microsoft.com/office/drawing/2014/main" id="{84A2B113-CCBB-4EB4-BCC3-E07AA230EB84}"/>
              </a:ext>
            </a:extLst>
          </p:cNvPr>
          <p:cNvSpPr>
            <a:spLocks noGrp="1"/>
          </p:cNvSpPr>
          <p:nvPr>
            <p:ph type="body" sz="quarter" idx="23" hasCustomPrompt="1"/>
          </p:nvPr>
        </p:nvSpPr>
        <p:spPr>
          <a:xfrm>
            <a:off x="550863" y="652389"/>
            <a:ext cx="7007232" cy="2249399"/>
          </a:xfrm>
          <a:prstGeom prst="rect">
            <a:avLst/>
          </a:prstGeom>
        </p:spPr>
        <p:txBody>
          <a:bodyPr wrap="square" lIns="90000" tIns="46800" rIns="90000" bIns="46800">
            <a:spAutoFit/>
          </a:bodyPr>
          <a:lstStyle>
            <a:lvl1pPr marL="0" marR="0" indent="0" algn="l" defTabSz="914400" rtl="0" eaLnBrk="1" fontAlgn="auto" latinLnBrk="0" hangingPunct="1">
              <a:lnSpc>
                <a:spcPct val="112000"/>
              </a:lnSpc>
              <a:spcBef>
                <a:spcPts val="0"/>
              </a:spcBef>
              <a:spcAft>
                <a:spcPts val="0"/>
              </a:spcAft>
              <a:buClrTx/>
              <a:buSzTx/>
              <a:buFont typeface="Arial" panose="020B0604020202020204" pitchFamily="34" charset="0"/>
              <a:buNone/>
              <a:tabLst/>
              <a:defRPr lang="de-DE" sz="1800" b="0" u="none" kern="1200" dirty="0">
                <a:solidFill>
                  <a:schemeClr val="bg1"/>
                </a:solidFill>
                <a:latin typeface="+mn-lt"/>
                <a:ea typeface="+mn-ea"/>
                <a:cs typeface="+mn-cs"/>
              </a:defRPr>
            </a:lvl1pPr>
          </a:lstStyle>
          <a:p>
            <a:r>
              <a:rPr lang="en-GB" noProof="0"/>
              <a:t>Name oder Stelle </a:t>
            </a:r>
          </a:p>
          <a:p>
            <a:r>
              <a:rPr lang="en-GB" noProof="0"/>
              <a:t>Tel: +43 1 711 28-xxxx </a:t>
            </a:r>
          </a:p>
          <a:p>
            <a:r>
              <a:rPr lang="en-GB" noProof="0"/>
              <a:t>XY@statistik.gv.at</a:t>
            </a:r>
          </a:p>
          <a:p>
            <a:endParaRPr lang="en-GB" noProof="0"/>
          </a:p>
          <a:p>
            <a:r>
              <a:rPr lang="en-GB" noProof="0"/>
              <a:t>Name oder Stelle </a:t>
            </a:r>
          </a:p>
          <a:p>
            <a:r>
              <a:rPr lang="en-GB" noProof="0"/>
              <a:t>Tel: +43 1 711 28-xxxx </a:t>
            </a:r>
          </a:p>
          <a:p>
            <a:r>
              <a:rPr lang="en-GB" noProof="0"/>
              <a:t>XY@statistik.gv.at</a:t>
            </a:r>
          </a:p>
        </p:txBody>
      </p:sp>
      <p:sp>
        <p:nvSpPr>
          <p:cNvPr id="16" name="Textfeld 15">
            <a:extLst>
              <a:ext uri="{FF2B5EF4-FFF2-40B4-BE49-F238E27FC236}">
                <a16:creationId xmlns:a16="http://schemas.microsoft.com/office/drawing/2014/main" id="{90D8328F-D6F1-4634-BDF0-7960D2FC1278}"/>
              </a:ext>
            </a:extLst>
          </p:cNvPr>
          <p:cNvSpPr txBox="1"/>
          <p:nvPr userDrawn="1"/>
        </p:nvSpPr>
        <p:spPr>
          <a:xfrm>
            <a:off x="550863" y="378243"/>
            <a:ext cx="7007231" cy="343813"/>
          </a:xfrm>
          <a:prstGeom prst="rect">
            <a:avLst/>
          </a:prstGeom>
          <a:noFill/>
        </p:spPr>
        <p:txBody>
          <a:bodyPr wrap="square" lIns="90000" tIns="46800" rIns="90000" bIns="46800" rtlCol="0">
            <a:sp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1800" b="1" u="none" kern="1200" noProof="0">
                <a:solidFill>
                  <a:schemeClr val="bg1"/>
                </a:solidFill>
                <a:latin typeface="+mn-lt"/>
                <a:ea typeface="+mn-ea"/>
                <a:cs typeface="+mn-cs"/>
              </a:rPr>
              <a:t>Please address queries to</a:t>
            </a:r>
          </a:p>
        </p:txBody>
      </p:sp>
      <p:pic>
        <p:nvPicPr>
          <p:cNvPr id="8" name="Grafik 7">
            <a:extLst>
              <a:ext uri="{FF2B5EF4-FFF2-40B4-BE49-F238E27FC236}">
                <a16:creationId xmlns:a16="http://schemas.microsoft.com/office/drawing/2014/main" id="{376A2AD5-A8DD-41FE-A65E-064639440C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07478" y="5866843"/>
            <a:ext cx="1956507" cy="853174"/>
          </a:xfrm>
          <a:prstGeom prst="rect">
            <a:avLst/>
          </a:prstGeom>
        </p:spPr>
      </p:pic>
      <p:sp>
        <p:nvSpPr>
          <p:cNvPr id="26" name="Textfeld 25">
            <a:extLst>
              <a:ext uri="{FF2B5EF4-FFF2-40B4-BE49-F238E27FC236}">
                <a16:creationId xmlns:a16="http://schemas.microsoft.com/office/drawing/2014/main" id="{BB7E5F1C-8978-4262-913A-F12EBDBE8773}"/>
              </a:ext>
            </a:extLst>
          </p:cNvPr>
          <p:cNvSpPr txBox="1"/>
          <p:nvPr userDrawn="1"/>
        </p:nvSpPr>
        <p:spPr>
          <a:xfrm>
            <a:off x="550864" y="3203390"/>
            <a:ext cx="7007230" cy="343813"/>
          </a:xfrm>
          <a:prstGeom prst="rect">
            <a:avLst/>
          </a:prstGeom>
          <a:noFill/>
        </p:spPr>
        <p:txBody>
          <a:bodyPr wrap="square" lIns="90000" tIns="46800" rIns="90000" bIns="46800" rtlCol="0">
            <a:sp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AT" sz="1800" b="0" i="0" kern="1200" cap="all" baseline="0" dirty="0">
                <a:solidFill>
                  <a:schemeClr val="bg1"/>
                </a:solidFill>
                <a:effectLst/>
                <a:latin typeface="+mn-lt"/>
                <a:ea typeface="+mn-ea"/>
                <a:cs typeface="+mn-cs"/>
              </a:rPr>
              <a:t>STATISTICS AUSTRIA</a:t>
            </a:r>
            <a:endParaRPr lang="de-AT" sz="1800" b="0" u="none" kern="1200" cap="all" baseline="0" noProof="0" dirty="0">
              <a:solidFill>
                <a:schemeClr val="bg1"/>
              </a:solidFill>
              <a:latin typeface="+mn-lt"/>
              <a:ea typeface="+mn-ea"/>
              <a:cs typeface="+mn-cs"/>
            </a:endParaRPr>
          </a:p>
        </p:txBody>
      </p:sp>
      <p:sp>
        <p:nvSpPr>
          <p:cNvPr id="27" name="Textfeld 26">
            <a:extLst>
              <a:ext uri="{FF2B5EF4-FFF2-40B4-BE49-F238E27FC236}">
                <a16:creationId xmlns:a16="http://schemas.microsoft.com/office/drawing/2014/main" id="{D392BAA0-68ED-4C91-97DE-1462FB839343}"/>
              </a:ext>
            </a:extLst>
          </p:cNvPr>
          <p:cNvSpPr txBox="1"/>
          <p:nvPr userDrawn="1"/>
        </p:nvSpPr>
        <p:spPr>
          <a:xfrm>
            <a:off x="550863" y="3497115"/>
            <a:ext cx="7007230" cy="343813"/>
          </a:xfrm>
          <a:prstGeom prst="rect">
            <a:avLst/>
          </a:prstGeom>
          <a:noFill/>
        </p:spPr>
        <p:txBody>
          <a:bodyPr wrap="square" lIns="90000" tIns="46800" rIns="90000" bIns="46800" rtlCol="0">
            <a:sp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de-AT" sz="1800" b="0" u="none" kern="1200" noProof="0" dirty="0" err="1">
                <a:solidFill>
                  <a:schemeClr val="bg1"/>
                </a:solidFill>
                <a:latin typeface="+mn-lt"/>
                <a:ea typeface="+mn-ea"/>
                <a:cs typeface="+mn-cs"/>
              </a:rPr>
              <a:t>Guglgasse</a:t>
            </a:r>
            <a:r>
              <a:rPr lang="de-AT" sz="1800" b="0" u="none" kern="1200" noProof="0" dirty="0">
                <a:solidFill>
                  <a:schemeClr val="bg1"/>
                </a:solidFill>
                <a:latin typeface="+mn-lt"/>
                <a:ea typeface="+mn-ea"/>
                <a:cs typeface="+mn-cs"/>
              </a:rPr>
              <a:t> 13, 1110 Vienna</a:t>
            </a:r>
          </a:p>
        </p:txBody>
      </p:sp>
      <p:pic>
        <p:nvPicPr>
          <p:cNvPr id="28" name="Grafik 27">
            <a:extLst>
              <a:ext uri="{FF2B5EF4-FFF2-40B4-BE49-F238E27FC236}">
                <a16:creationId xmlns:a16="http://schemas.microsoft.com/office/drawing/2014/main" id="{416C96BD-F853-4D28-A1CF-2EAE7DBF66A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8261" y="4781063"/>
            <a:ext cx="243899" cy="243899"/>
          </a:xfrm>
          <a:prstGeom prst="rect">
            <a:avLst/>
          </a:prstGeom>
        </p:spPr>
      </p:pic>
      <p:pic>
        <p:nvPicPr>
          <p:cNvPr id="29" name="Grafik 28">
            <a:extLst>
              <a:ext uri="{FF2B5EF4-FFF2-40B4-BE49-F238E27FC236}">
                <a16:creationId xmlns:a16="http://schemas.microsoft.com/office/drawing/2014/main" id="{7236A54B-A159-413F-810F-74C253A6521C}"/>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86794" y="4781284"/>
            <a:ext cx="243456" cy="243456"/>
          </a:xfrm>
          <a:prstGeom prst="rect">
            <a:avLst/>
          </a:prstGeom>
        </p:spPr>
      </p:pic>
      <p:pic>
        <p:nvPicPr>
          <p:cNvPr id="30" name="Grafik 29">
            <a:extLst>
              <a:ext uri="{FF2B5EF4-FFF2-40B4-BE49-F238E27FC236}">
                <a16:creationId xmlns:a16="http://schemas.microsoft.com/office/drawing/2014/main" id="{FFBEF3F6-C490-4516-AEE6-8DFB931F946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78845" y="4788222"/>
            <a:ext cx="265253" cy="234307"/>
          </a:xfrm>
          <a:prstGeom prst="rect">
            <a:avLst/>
          </a:prstGeom>
        </p:spPr>
      </p:pic>
      <p:pic>
        <p:nvPicPr>
          <p:cNvPr id="31" name="Grafik 30">
            <a:extLst>
              <a:ext uri="{FF2B5EF4-FFF2-40B4-BE49-F238E27FC236}">
                <a16:creationId xmlns:a16="http://schemas.microsoft.com/office/drawing/2014/main" id="{C6462F08-AA73-447E-B108-ADE1280E75E9}"/>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8000" y="5137662"/>
            <a:ext cx="244420" cy="206817"/>
          </a:xfrm>
          <a:prstGeom prst="rect">
            <a:avLst/>
          </a:prstGeom>
        </p:spPr>
      </p:pic>
      <p:pic>
        <p:nvPicPr>
          <p:cNvPr id="32" name="Grafik 31">
            <a:extLst>
              <a:ext uri="{FF2B5EF4-FFF2-40B4-BE49-F238E27FC236}">
                <a16:creationId xmlns:a16="http://schemas.microsoft.com/office/drawing/2014/main" id="{1D6EEFB9-2AA3-4247-A81F-312E5B4BB5AC}"/>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54265" y="5133091"/>
            <a:ext cx="308514" cy="215959"/>
          </a:xfrm>
          <a:prstGeom prst="rect">
            <a:avLst/>
          </a:prstGeom>
        </p:spPr>
      </p:pic>
      <p:sp>
        <p:nvSpPr>
          <p:cNvPr id="33" name="Textfeld 32">
            <a:extLst>
              <a:ext uri="{FF2B5EF4-FFF2-40B4-BE49-F238E27FC236}">
                <a16:creationId xmlns:a16="http://schemas.microsoft.com/office/drawing/2014/main" id="{EA8C4B58-0CDD-4BB3-8876-5D988FACD11F}"/>
              </a:ext>
            </a:extLst>
          </p:cNvPr>
          <p:cNvSpPr txBox="1"/>
          <p:nvPr userDrawn="1"/>
        </p:nvSpPr>
        <p:spPr>
          <a:xfrm>
            <a:off x="5665728" y="4719619"/>
            <a:ext cx="1907005" cy="371513"/>
          </a:xfrm>
          <a:prstGeom prst="rect">
            <a:avLst/>
          </a:prstGeom>
          <a:noFill/>
        </p:spPr>
        <p:txBody>
          <a:bodyPr wrap="square" lIns="90000" tIns="46800" rIns="90000" bIns="46800" rtlCol="0">
            <a:spAutoFit/>
          </a:bodyPr>
          <a:lstStyle/>
          <a:p>
            <a:r>
              <a:rPr lang="de-AT" sz="1800" b="0" i="0" u="none" strike="noStrike" kern="1200" baseline="0" dirty="0">
                <a:solidFill>
                  <a:schemeClr val="bg1"/>
                </a:solidFill>
                <a:latin typeface="+mn-lt"/>
                <a:ea typeface="+mn-ea"/>
                <a:cs typeface="+mn-cs"/>
              </a:rPr>
              <a:t>statistik.at</a:t>
            </a:r>
            <a:endParaRPr lang="de-AT" sz="1800" b="0" u="none" kern="1200" cap="all" baseline="0" noProof="0" dirty="0">
              <a:solidFill>
                <a:schemeClr val="bg1"/>
              </a:solidFill>
              <a:latin typeface="+mn-lt"/>
              <a:ea typeface="+mn-ea"/>
              <a:cs typeface="+mn-cs"/>
            </a:endParaRPr>
          </a:p>
        </p:txBody>
      </p:sp>
      <p:sp>
        <p:nvSpPr>
          <p:cNvPr id="34" name="Textfeld 33">
            <a:extLst>
              <a:ext uri="{FF2B5EF4-FFF2-40B4-BE49-F238E27FC236}">
                <a16:creationId xmlns:a16="http://schemas.microsoft.com/office/drawing/2014/main" id="{E3743DE5-48BB-4E5B-90D6-2E94621BE3F4}"/>
              </a:ext>
            </a:extLst>
          </p:cNvPr>
          <p:cNvSpPr txBox="1"/>
          <p:nvPr userDrawn="1"/>
        </p:nvSpPr>
        <p:spPr>
          <a:xfrm>
            <a:off x="924467" y="4717256"/>
            <a:ext cx="1907005" cy="371513"/>
          </a:xfrm>
          <a:prstGeom prst="rect">
            <a:avLst/>
          </a:prstGeom>
          <a:noFill/>
        </p:spPr>
        <p:txBody>
          <a:bodyPr wrap="square" lIns="90000" tIns="46800" rIns="90000" bIns="46800" rtlCol="0">
            <a:spAutoFit/>
          </a:bodyPr>
          <a:lstStyle/>
          <a:p>
            <a:r>
              <a:rPr lang="de-AT" sz="1800" b="0" i="0" u="none" strike="noStrike" kern="1200" baseline="0" dirty="0" err="1">
                <a:solidFill>
                  <a:schemeClr val="bg1"/>
                </a:solidFill>
                <a:latin typeface="+mn-lt"/>
                <a:ea typeface="+mn-ea"/>
                <a:cs typeface="+mn-cs"/>
              </a:rPr>
              <a:t>statistik_at</a:t>
            </a:r>
            <a:endParaRPr lang="de-AT" sz="1800" b="0" u="none" kern="1200" cap="all" baseline="0" noProof="0" dirty="0">
              <a:solidFill>
                <a:schemeClr val="bg1"/>
              </a:solidFill>
              <a:latin typeface="+mn-lt"/>
              <a:ea typeface="+mn-ea"/>
              <a:cs typeface="+mn-cs"/>
            </a:endParaRPr>
          </a:p>
        </p:txBody>
      </p:sp>
      <p:sp>
        <p:nvSpPr>
          <p:cNvPr id="35" name="Textfeld 34">
            <a:extLst>
              <a:ext uri="{FF2B5EF4-FFF2-40B4-BE49-F238E27FC236}">
                <a16:creationId xmlns:a16="http://schemas.microsoft.com/office/drawing/2014/main" id="{6EF72456-27DC-4916-BB34-C1F17C56409C}"/>
              </a:ext>
            </a:extLst>
          </p:cNvPr>
          <p:cNvSpPr txBox="1"/>
          <p:nvPr userDrawn="1"/>
        </p:nvSpPr>
        <p:spPr>
          <a:xfrm>
            <a:off x="2962779" y="4717256"/>
            <a:ext cx="1907005" cy="371513"/>
          </a:xfrm>
          <a:prstGeom prst="rect">
            <a:avLst/>
          </a:prstGeom>
          <a:noFill/>
        </p:spPr>
        <p:txBody>
          <a:bodyPr wrap="square" lIns="90000" tIns="46800" rIns="90000" bIns="46800" rtlCol="0">
            <a:spAutoFit/>
          </a:bodyPr>
          <a:lstStyle/>
          <a:p>
            <a:r>
              <a:rPr lang="de-AT" sz="1800" b="0" i="0" u="none" strike="noStrike" kern="1200" baseline="0" dirty="0" err="1">
                <a:solidFill>
                  <a:schemeClr val="bg1"/>
                </a:solidFill>
                <a:latin typeface="+mn-lt"/>
                <a:ea typeface="+mn-ea"/>
                <a:cs typeface="+mn-cs"/>
              </a:rPr>
              <a:t>statistics</a:t>
            </a:r>
            <a:r>
              <a:rPr lang="de-AT" sz="1800" b="0" i="0" u="none" strike="noStrike" kern="1200" baseline="0" dirty="0">
                <a:solidFill>
                  <a:schemeClr val="bg1"/>
                </a:solidFill>
                <a:latin typeface="+mn-lt"/>
                <a:ea typeface="+mn-ea"/>
                <a:cs typeface="+mn-cs"/>
              </a:rPr>
              <a:t>-austria</a:t>
            </a:r>
            <a:r>
              <a:rPr lang="de-AT" sz="1800" b="0" i="0" u="none" strike="noStrike" kern="1200" baseline="0" dirty="0">
                <a:solidFill>
                  <a:schemeClr val="tx1"/>
                </a:solidFill>
                <a:latin typeface="+mn-lt"/>
                <a:ea typeface="+mn-ea"/>
                <a:cs typeface="+mn-cs"/>
              </a:rPr>
              <a:t> </a:t>
            </a:r>
            <a:endParaRPr lang="de-AT" sz="1800" b="0" u="none" kern="1200" cap="all" baseline="0" noProof="0" dirty="0">
              <a:solidFill>
                <a:schemeClr val="bg1"/>
              </a:solidFill>
              <a:latin typeface="+mn-lt"/>
              <a:ea typeface="+mn-ea"/>
              <a:cs typeface="+mn-cs"/>
            </a:endParaRPr>
          </a:p>
        </p:txBody>
      </p:sp>
      <p:sp>
        <p:nvSpPr>
          <p:cNvPr id="36" name="Textfeld 35">
            <a:extLst>
              <a:ext uri="{FF2B5EF4-FFF2-40B4-BE49-F238E27FC236}">
                <a16:creationId xmlns:a16="http://schemas.microsoft.com/office/drawing/2014/main" id="{4C8C4B2B-3805-4EAC-B390-92CB05D484C2}"/>
              </a:ext>
            </a:extLst>
          </p:cNvPr>
          <p:cNvSpPr txBox="1"/>
          <p:nvPr userDrawn="1"/>
        </p:nvSpPr>
        <p:spPr>
          <a:xfrm>
            <a:off x="924467" y="5055314"/>
            <a:ext cx="1907005" cy="371513"/>
          </a:xfrm>
          <a:prstGeom prst="rect">
            <a:avLst/>
          </a:prstGeom>
          <a:noFill/>
        </p:spPr>
        <p:txBody>
          <a:bodyPr wrap="square" lIns="90000" tIns="46800" rIns="90000" bIns="46800" rtlCol="0">
            <a:spAutoFit/>
          </a:bodyPr>
          <a:lstStyle/>
          <a:p>
            <a:r>
              <a:rPr lang="de-AT" sz="1800" b="0" i="0" u="none" strike="noStrike" kern="1200" baseline="0" dirty="0" err="1">
                <a:solidFill>
                  <a:schemeClr val="bg1"/>
                </a:solidFill>
                <a:latin typeface="+mn-lt"/>
                <a:ea typeface="+mn-ea"/>
                <a:cs typeface="+mn-cs"/>
              </a:rPr>
              <a:t>statistik_at</a:t>
            </a:r>
            <a:endParaRPr lang="de-AT" sz="1800" b="0" u="none" kern="1200" cap="all" baseline="0" noProof="0" dirty="0">
              <a:solidFill>
                <a:schemeClr val="bg1"/>
              </a:solidFill>
              <a:latin typeface="+mn-lt"/>
              <a:ea typeface="+mn-ea"/>
              <a:cs typeface="+mn-cs"/>
            </a:endParaRPr>
          </a:p>
        </p:txBody>
      </p:sp>
      <p:sp>
        <p:nvSpPr>
          <p:cNvPr id="37" name="Textfeld 36">
            <a:extLst>
              <a:ext uri="{FF2B5EF4-FFF2-40B4-BE49-F238E27FC236}">
                <a16:creationId xmlns:a16="http://schemas.microsoft.com/office/drawing/2014/main" id="{51C1C081-A305-4831-B3E8-6E81AF19A9A5}"/>
              </a:ext>
            </a:extLst>
          </p:cNvPr>
          <p:cNvSpPr txBox="1"/>
          <p:nvPr userDrawn="1"/>
        </p:nvSpPr>
        <p:spPr>
          <a:xfrm>
            <a:off x="2962779" y="5055314"/>
            <a:ext cx="1907005" cy="371513"/>
          </a:xfrm>
          <a:prstGeom prst="rect">
            <a:avLst/>
          </a:prstGeom>
          <a:noFill/>
        </p:spPr>
        <p:txBody>
          <a:bodyPr wrap="square" lIns="90000" tIns="46800" rIns="90000" bIns="46800" rtlCol="0">
            <a:spAutoFit/>
          </a:bodyPr>
          <a:lstStyle/>
          <a:p>
            <a:r>
              <a:rPr lang="de-AT" sz="1800" b="0" i="0" u="none" strike="noStrike" kern="1200" baseline="0" dirty="0">
                <a:solidFill>
                  <a:schemeClr val="bg1"/>
                </a:solidFill>
                <a:latin typeface="+mn-lt"/>
                <a:ea typeface="+mn-ea"/>
                <a:cs typeface="+mn-cs"/>
              </a:rPr>
              <a:t>@</a:t>
            </a:r>
            <a:r>
              <a:rPr lang="de-AT" sz="1800" b="0" i="0" u="none" strike="noStrike" kern="1200" baseline="0" dirty="0" err="1">
                <a:solidFill>
                  <a:schemeClr val="bg1"/>
                </a:solidFill>
                <a:latin typeface="+mn-lt"/>
                <a:ea typeface="+mn-ea"/>
                <a:cs typeface="+mn-cs"/>
              </a:rPr>
              <a:t>statistik_austria</a:t>
            </a:r>
            <a:endParaRPr lang="de-AT" sz="1800" b="0" u="none" kern="1200" cap="all" baseline="0" noProof="0" dirty="0">
              <a:solidFill>
                <a:schemeClr val="bg1"/>
              </a:solidFill>
              <a:latin typeface="+mn-lt"/>
              <a:ea typeface="+mn-ea"/>
              <a:cs typeface="+mn-cs"/>
            </a:endParaRPr>
          </a:p>
        </p:txBody>
      </p:sp>
    </p:spTree>
    <p:extLst>
      <p:ext uri="{BB962C8B-B14F-4D97-AF65-F5344CB8AC3E}">
        <p14:creationId xmlns:p14="http://schemas.microsoft.com/office/powerpoint/2010/main" val="2135259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gramm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8F4EF1-AA02-409E-B00E-B008FCB0589B}"/>
              </a:ext>
            </a:extLst>
          </p:cNvPr>
          <p:cNvSpPr>
            <a:spLocks noGrp="1"/>
          </p:cNvSpPr>
          <p:nvPr>
            <p:ph type="title" hasCustomPrompt="1"/>
          </p:nvPr>
        </p:nvSpPr>
        <p:spPr/>
        <p:txBody>
          <a:bodyPr/>
          <a:lstStyle>
            <a:lvl1pPr>
              <a:defRPr/>
            </a:lvl1pPr>
          </a:lstStyle>
          <a:p>
            <a:r>
              <a:rPr lang="de-DE" dirty="0"/>
              <a:t>Überschrift</a:t>
            </a:r>
            <a:endParaRPr lang="de-AT" dirty="0"/>
          </a:p>
        </p:txBody>
      </p:sp>
      <p:sp>
        <p:nvSpPr>
          <p:cNvPr id="14" name="Textplatzhalter 7">
            <a:extLst>
              <a:ext uri="{FF2B5EF4-FFF2-40B4-BE49-F238E27FC236}">
                <a16:creationId xmlns:a16="http://schemas.microsoft.com/office/drawing/2014/main" id="{E79F39A0-0442-41C7-AB5C-70918F09D8EB}"/>
              </a:ext>
            </a:extLst>
          </p:cNvPr>
          <p:cNvSpPr>
            <a:spLocks noGrp="1"/>
          </p:cNvSpPr>
          <p:nvPr>
            <p:ph type="body" sz="quarter" idx="10" hasCustomPrompt="1"/>
          </p:nvPr>
        </p:nvSpPr>
        <p:spPr>
          <a:xfrm>
            <a:off x="550863" y="6034120"/>
            <a:ext cx="10982324" cy="205314"/>
          </a:xfrm>
        </p:spPr>
        <p:txBody>
          <a:bodyPr wrap="square" lIns="90000" tIns="46800" rIns="90000" bIns="46800" anchor="b" anchorCtr="0">
            <a:spAutoFit/>
          </a:bodyPr>
          <a:lstStyle>
            <a:lvl1pPr marL="0" indent="0">
              <a:lnSpc>
                <a:spcPct val="90000"/>
              </a:lnSpc>
              <a:spcBef>
                <a:spcPts val="800"/>
              </a:spcBef>
              <a:buNone/>
              <a:defRPr sz="800"/>
            </a:lvl1pPr>
          </a:lstStyle>
          <a:p>
            <a:pPr lvl="0"/>
            <a:r>
              <a:rPr lang="de-DE" dirty="0"/>
              <a:t>Q: STATISTIK AUSTRIA</a:t>
            </a:r>
            <a:endParaRPr lang="de-AT" dirty="0"/>
          </a:p>
        </p:txBody>
      </p:sp>
      <p:sp>
        <p:nvSpPr>
          <p:cNvPr id="6" name="Textplatzhalter 13">
            <a:extLst>
              <a:ext uri="{FF2B5EF4-FFF2-40B4-BE49-F238E27FC236}">
                <a16:creationId xmlns:a16="http://schemas.microsoft.com/office/drawing/2014/main" id="{0A3225F7-6E17-4388-B9E5-CE8A26639DB0}"/>
              </a:ext>
            </a:extLst>
          </p:cNvPr>
          <p:cNvSpPr>
            <a:spLocks noGrp="1"/>
          </p:cNvSpPr>
          <p:nvPr>
            <p:ph type="body" sz="quarter" idx="14" hasCustomPrompt="1"/>
          </p:nvPr>
        </p:nvSpPr>
        <p:spPr>
          <a:xfrm>
            <a:off x="550862" y="863499"/>
            <a:ext cx="10982325" cy="482313"/>
          </a:xfrm>
          <a:prstGeom prst="rect">
            <a:avLst/>
          </a:prstGeom>
        </p:spPr>
        <p:txBody>
          <a:bodyPr wrap="square" lIns="90000" tIns="46800" rIns="90000" bIns="46800">
            <a:spAutoFit/>
          </a:bodyPr>
          <a:lstStyle>
            <a:lvl1pPr marL="0" indent="0">
              <a:lnSpc>
                <a:spcPct val="90000"/>
              </a:lnSpc>
              <a:spcBef>
                <a:spcPts val="0"/>
              </a:spcBef>
              <a:buNone/>
              <a:defRPr sz="2800" b="0">
                <a:solidFill>
                  <a:srgbClr val="235578"/>
                </a:solidFill>
              </a:defRPr>
            </a:lvl1pPr>
          </a:lstStyle>
          <a:p>
            <a:pPr lvl="0"/>
            <a:r>
              <a:rPr lang="de-AT" dirty="0"/>
              <a:t>Optionale Unterüberschrift</a:t>
            </a:r>
          </a:p>
        </p:txBody>
      </p:sp>
      <p:sp>
        <p:nvSpPr>
          <p:cNvPr id="4" name="Diagrammplatzhalter 3">
            <a:extLst>
              <a:ext uri="{FF2B5EF4-FFF2-40B4-BE49-F238E27FC236}">
                <a16:creationId xmlns:a16="http://schemas.microsoft.com/office/drawing/2014/main" id="{CD0A8750-10D2-4B3D-8B61-4630CE9DED6B}"/>
              </a:ext>
            </a:extLst>
          </p:cNvPr>
          <p:cNvSpPr>
            <a:spLocks noGrp="1"/>
          </p:cNvSpPr>
          <p:nvPr>
            <p:ph type="chart" sz="quarter" idx="15" hasCustomPrompt="1"/>
          </p:nvPr>
        </p:nvSpPr>
        <p:spPr>
          <a:xfrm>
            <a:off x="550865" y="1493997"/>
            <a:ext cx="10982323" cy="4374000"/>
          </a:xfrm>
        </p:spPr>
        <p:txBody>
          <a:bodyPr/>
          <a:lstStyle>
            <a:lvl1pPr marL="0" marR="0" indent="0" algn="l" defTabSz="914400" rtl="0" eaLnBrk="1" fontAlgn="auto" latinLnBrk="0" hangingPunct="1">
              <a:lnSpc>
                <a:spcPct val="112000"/>
              </a:lnSpc>
              <a:spcBef>
                <a:spcPts val="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de-AT" dirty="0"/>
              <a:t>Hier klicken und ein Diagramm einfügen oder Diagrammsymbol benutzen</a:t>
            </a:r>
          </a:p>
        </p:txBody>
      </p:sp>
    </p:spTree>
    <p:extLst>
      <p:ext uri="{BB962C8B-B14F-4D97-AF65-F5344CB8AC3E}">
        <p14:creationId xmlns:p14="http://schemas.microsoft.com/office/powerpoint/2010/main" val="266843287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8F4EF1-AA02-409E-B00E-B008FCB0589B}"/>
              </a:ext>
            </a:extLst>
          </p:cNvPr>
          <p:cNvSpPr>
            <a:spLocks noGrp="1"/>
          </p:cNvSpPr>
          <p:nvPr>
            <p:ph type="title" hasCustomPrompt="1"/>
          </p:nvPr>
        </p:nvSpPr>
        <p:spPr/>
        <p:txBody>
          <a:bodyPr/>
          <a:lstStyle>
            <a:lvl1pPr>
              <a:defRPr/>
            </a:lvl1pPr>
          </a:lstStyle>
          <a:p>
            <a:r>
              <a:rPr lang="de-DE" dirty="0"/>
              <a:t>Überschrift</a:t>
            </a:r>
            <a:endParaRPr lang="de-AT" dirty="0"/>
          </a:p>
        </p:txBody>
      </p:sp>
      <p:sp>
        <p:nvSpPr>
          <p:cNvPr id="14" name="Textplatzhalter 7">
            <a:extLst>
              <a:ext uri="{FF2B5EF4-FFF2-40B4-BE49-F238E27FC236}">
                <a16:creationId xmlns:a16="http://schemas.microsoft.com/office/drawing/2014/main" id="{C2471F9B-FE42-4C44-8BD9-8DFA1033B516}"/>
              </a:ext>
            </a:extLst>
          </p:cNvPr>
          <p:cNvSpPr>
            <a:spLocks noGrp="1"/>
          </p:cNvSpPr>
          <p:nvPr>
            <p:ph type="body" sz="quarter" idx="10" hasCustomPrompt="1"/>
          </p:nvPr>
        </p:nvSpPr>
        <p:spPr>
          <a:xfrm>
            <a:off x="550863" y="6014371"/>
            <a:ext cx="10982324" cy="225063"/>
          </a:xfrm>
        </p:spPr>
        <p:txBody>
          <a:bodyPr wrap="square" lIns="90000" tIns="46800" rIns="90000" bIns="46800" anchor="b" anchorCtr="0">
            <a:spAutoFit/>
          </a:bodyPr>
          <a:lstStyle>
            <a:lvl1pPr marL="0" indent="0">
              <a:lnSpc>
                <a:spcPct val="112000"/>
              </a:lnSpc>
              <a:spcBef>
                <a:spcPts val="800"/>
              </a:spcBef>
              <a:buNone/>
              <a:defRPr sz="800"/>
            </a:lvl1pPr>
          </a:lstStyle>
          <a:p>
            <a:pPr lvl="0"/>
            <a:r>
              <a:rPr lang="de-DE" dirty="0"/>
              <a:t>Q: STATISTIK AUSTRIA</a:t>
            </a:r>
            <a:endParaRPr lang="de-AT" dirty="0"/>
          </a:p>
        </p:txBody>
      </p:sp>
      <p:sp>
        <p:nvSpPr>
          <p:cNvPr id="9" name="Textplatzhalter 13">
            <a:extLst>
              <a:ext uri="{FF2B5EF4-FFF2-40B4-BE49-F238E27FC236}">
                <a16:creationId xmlns:a16="http://schemas.microsoft.com/office/drawing/2014/main" id="{40C3CDBC-72CE-43D6-B49A-AED7B85CED53}"/>
              </a:ext>
            </a:extLst>
          </p:cNvPr>
          <p:cNvSpPr>
            <a:spLocks noGrp="1"/>
          </p:cNvSpPr>
          <p:nvPr>
            <p:ph type="body" sz="quarter" idx="14" hasCustomPrompt="1"/>
          </p:nvPr>
        </p:nvSpPr>
        <p:spPr>
          <a:xfrm>
            <a:off x="550862" y="863499"/>
            <a:ext cx="10982325" cy="482313"/>
          </a:xfrm>
          <a:prstGeom prst="rect">
            <a:avLst/>
          </a:prstGeom>
        </p:spPr>
        <p:txBody>
          <a:bodyPr wrap="square" lIns="90000" tIns="46800" rIns="90000" bIns="46800">
            <a:spAutoFit/>
          </a:bodyPr>
          <a:lstStyle>
            <a:lvl1pPr marL="0" indent="0">
              <a:lnSpc>
                <a:spcPct val="90000"/>
              </a:lnSpc>
              <a:spcBef>
                <a:spcPts val="0"/>
              </a:spcBef>
              <a:buNone/>
              <a:defRPr sz="2800" b="0">
                <a:solidFill>
                  <a:srgbClr val="235578"/>
                </a:solidFill>
              </a:defRPr>
            </a:lvl1pPr>
          </a:lstStyle>
          <a:p>
            <a:pPr lvl="0"/>
            <a:r>
              <a:rPr lang="de-AT" dirty="0"/>
              <a:t>Optionale Unterüberschrift</a:t>
            </a:r>
          </a:p>
        </p:txBody>
      </p:sp>
      <p:sp>
        <p:nvSpPr>
          <p:cNvPr id="17" name="Textplatzhalter 15">
            <a:extLst>
              <a:ext uri="{FF2B5EF4-FFF2-40B4-BE49-F238E27FC236}">
                <a16:creationId xmlns:a16="http://schemas.microsoft.com/office/drawing/2014/main" id="{CDF67231-A39B-48F6-91F1-019C61474337}"/>
              </a:ext>
            </a:extLst>
          </p:cNvPr>
          <p:cNvSpPr>
            <a:spLocks noGrp="1"/>
          </p:cNvSpPr>
          <p:nvPr>
            <p:ph type="body" sz="quarter" idx="15"/>
          </p:nvPr>
        </p:nvSpPr>
        <p:spPr>
          <a:xfrm>
            <a:off x="550862" y="1493998"/>
            <a:ext cx="10982326" cy="4374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Tree>
    <p:extLst>
      <p:ext uri="{BB962C8B-B14F-4D97-AF65-F5344CB8AC3E}">
        <p14:creationId xmlns:p14="http://schemas.microsoft.com/office/powerpoint/2010/main" val="789196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grammfolie dopp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8F4EF1-AA02-409E-B00E-B008FCB0589B}"/>
              </a:ext>
            </a:extLst>
          </p:cNvPr>
          <p:cNvSpPr>
            <a:spLocks noGrp="1"/>
          </p:cNvSpPr>
          <p:nvPr>
            <p:ph type="title" hasCustomPrompt="1"/>
          </p:nvPr>
        </p:nvSpPr>
        <p:spPr/>
        <p:txBody>
          <a:bodyPr/>
          <a:lstStyle>
            <a:lvl1pPr>
              <a:defRPr/>
            </a:lvl1pPr>
          </a:lstStyle>
          <a:p>
            <a:r>
              <a:rPr lang="de-DE" dirty="0"/>
              <a:t>Überschrift</a:t>
            </a:r>
            <a:endParaRPr lang="de-AT" dirty="0"/>
          </a:p>
        </p:txBody>
      </p:sp>
      <p:sp>
        <p:nvSpPr>
          <p:cNvPr id="14" name="Textplatzhalter 7">
            <a:extLst>
              <a:ext uri="{FF2B5EF4-FFF2-40B4-BE49-F238E27FC236}">
                <a16:creationId xmlns:a16="http://schemas.microsoft.com/office/drawing/2014/main" id="{E79F39A0-0442-41C7-AB5C-70918F09D8EB}"/>
              </a:ext>
            </a:extLst>
          </p:cNvPr>
          <p:cNvSpPr>
            <a:spLocks noGrp="1"/>
          </p:cNvSpPr>
          <p:nvPr>
            <p:ph type="body" sz="quarter" idx="10" hasCustomPrompt="1"/>
          </p:nvPr>
        </p:nvSpPr>
        <p:spPr>
          <a:xfrm>
            <a:off x="550863" y="6034120"/>
            <a:ext cx="5216890" cy="205314"/>
          </a:xfrm>
        </p:spPr>
        <p:txBody>
          <a:bodyPr wrap="square" lIns="90000" tIns="46800" rIns="90000" bIns="46800" anchor="b" anchorCtr="0">
            <a:spAutoFit/>
          </a:bodyPr>
          <a:lstStyle>
            <a:lvl1pPr marL="0" indent="0">
              <a:lnSpc>
                <a:spcPct val="90000"/>
              </a:lnSpc>
              <a:spcBef>
                <a:spcPts val="800"/>
              </a:spcBef>
              <a:buNone/>
              <a:defRPr sz="800"/>
            </a:lvl1pPr>
          </a:lstStyle>
          <a:p>
            <a:pPr lvl="0"/>
            <a:r>
              <a:rPr lang="de-DE" dirty="0"/>
              <a:t>Q: STATISTIK AUSTRIA</a:t>
            </a:r>
            <a:endParaRPr lang="de-AT" dirty="0"/>
          </a:p>
        </p:txBody>
      </p:sp>
      <p:sp>
        <p:nvSpPr>
          <p:cNvPr id="10" name="Textplatzhalter 7">
            <a:extLst>
              <a:ext uri="{FF2B5EF4-FFF2-40B4-BE49-F238E27FC236}">
                <a16:creationId xmlns:a16="http://schemas.microsoft.com/office/drawing/2014/main" id="{90C7047C-562B-46AC-BF7B-B04958047D86}"/>
              </a:ext>
            </a:extLst>
          </p:cNvPr>
          <p:cNvSpPr>
            <a:spLocks noGrp="1"/>
          </p:cNvSpPr>
          <p:nvPr>
            <p:ph type="body" sz="quarter" idx="13" hasCustomPrompt="1"/>
          </p:nvPr>
        </p:nvSpPr>
        <p:spPr>
          <a:xfrm>
            <a:off x="6316298" y="6034120"/>
            <a:ext cx="5216890" cy="205314"/>
          </a:xfrm>
        </p:spPr>
        <p:txBody>
          <a:bodyPr wrap="square" lIns="90000" tIns="46800" rIns="90000" bIns="46800" anchor="b" anchorCtr="0">
            <a:spAutoFit/>
          </a:bodyPr>
          <a:lstStyle>
            <a:lvl1pPr marL="0" indent="0">
              <a:lnSpc>
                <a:spcPct val="90000"/>
              </a:lnSpc>
              <a:spcBef>
                <a:spcPts val="800"/>
              </a:spcBef>
              <a:buNone/>
              <a:defRPr sz="800"/>
            </a:lvl1pPr>
          </a:lstStyle>
          <a:p>
            <a:pPr lvl="0"/>
            <a:r>
              <a:rPr lang="de-DE" dirty="0"/>
              <a:t>Q: STATISTIK AUSTRIA</a:t>
            </a:r>
            <a:endParaRPr lang="de-AT" dirty="0"/>
          </a:p>
        </p:txBody>
      </p:sp>
      <p:sp>
        <p:nvSpPr>
          <p:cNvPr id="8" name="Textplatzhalter 13">
            <a:extLst>
              <a:ext uri="{FF2B5EF4-FFF2-40B4-BE49-F238E27FC236}">
                <a16:creationId xmlns:a16="http://schemas.microsoft.com/office/drawing/2014/main" id="{FF626590-5DC2-455D-B43B-E9D3849F91A4}"/>
              </a:ext>
            </a:extLst>
          </p:cNvPr>
          <p:cNvSpPr>
            <a:spLocks noGrp="1"/>
          </p:cNvSpPr>
          <p:nvPr>
            <p:ph type="body" sz="quarter" idx="14" hasCustomPrompt="1"/>
          </p:nvPr>
        </p:nvSpPr>
        <p:spPr>
          <a:xfrm>
            <a:off x="550862" y="863499"/>
            <a:ext cx="10982325" cy="482313"/>
          </a:xfrm>
          <a:prstGeom prst="rect">
            <a:avLst/>
          </a:prstGeom>
        </p:spPr>
        <p:txBody>
          <a:bodyPr wrap="square" lIns="90000" tIns="46800" rIns="90000" bIns="46800">
            <a:spAutoFit/>
          </a:bodyPr>
          <a:lstStyle>
            <a:lvl1pPr marL="0" indent="0">
              <a:lnSpc>
                <a:spcPct val="90000"/>
              </a:lnSpc>
              <a:spcBef>
                <a:spcPts val="0"/>
              </a:spcBef>
              <a:buNone/>
              <a:defRPr sz="2800" b="0">
                <a:solidFill>
                  <a:srgbClr val="235578"/>
                </a:solidFill>
              </a:defRPr>
            </a:lvl1pPr>
          </a:lstStyle>
          <a:p>
            <a:pPr lvl="0"/>
            <a:r>
              <a:rPr lang="de-AT" dirty="0"/>
              <a:t>Optionale Unterüberschrift</a:t>
            </a:r>
          </a:p>
        </p:txBody>
      </p:sp>
      <p:sp>
        <p:nvSpPr>
          <p:cNvPr id="12" name="Diagrammplatzhalter 3">
            <a:extLst>
              <a:ext uri="{FF2B5EF4-FFF2-40B4-BE49-F238E27FC236}">
                <a16:creationId xmlns:a16="http://schemas.microsoft.com/office/drawing/2014/main" id="{48EA2184-4655-44AF-AC41-DB2B41541132}"/>
              </a:ext>
            </a:extLst>
          </p:cNvPr>
          <p:cNvSpPr>
            <a:spLocks noGrp="1"/>
          </p:cNvSpPr>
          <p:nvPr>
            <p:ph type="chart" sz="quarter" idx="16" hasCustomPrompt="1"/>
          </p:nvPr>
        </p:nvSpPr>
        <p:spPr>
          <a:xfrm>
            <a:off x="6316300" y="1493998"/>
            <a:ext cx="5216888" cy="4374000"/>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de-AT" dirty="0"/>
              <a:t>Hier klicken und ein Diagramm einfügen oder Diagrammsymbol benutzen</a:t>
            </a:r>
          </a:p>
        </p:txBody>
      </p:sp>
      <p:sp>
        <p:nvSpPr>
          <p:cNvPr id="13" name="Diagrammplatzhalter 3">
            <a:extLst>
              <a:ext uri="{FF2B5EF4-FFF2-40B4-BE49-F238E27FC236}">
                <a16:creationId xmlns:a16="http://schemas.microsoft.com/office/drawing/2014/main" id="{8A1338BD-03D0-4A09-BBFA-C87782D2BD65}"/>
              </a:ext>
            </a:extLst>
          </p:cNvPr>
          <p:cNvSpPr>
            <a:spLocks noGrp="1"/>
          </p:cNvSpPr>
          <p:nvPr>
            <p:ph type="chart" sz="quarter" idx="15" hasCustomPrompt="1"/>
          </p:nvPr>
        </p:nvSpPr>
        <p:spPr>
          <a:xfrm>
            <a:off x="550866" y="1493997"/>
            <a:ext cx="5216888" cy="4373999"/>
          </a:xfrm>
        </p:spPr>
        <p:txBody>
          <a:bodyPr/>
          <a:lstStyle>
            <a:lvl1pPr marL="0" marR="0" indent="0" algn="l" defTabSz="914400" rtl="0" eaLnBrk="1" fontAlgn="auto" latinLnBrk="0" hangingPunct="1">
              <a:lnSpc>
                <a:spcPct val="112000"/>
              </a:lnSpc>
              <a:spcBef>
                <a:spcPts val="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de-AT" dirty="0"/>
              <a:t>Hier klicken und ein Diagramm einfügen oder Diagrammsymbol benutzen</a:t>
            </a:r>
          </a:p>
        </p:txBody>
      </p:sp>
    </p:spTree>
    <p:extLst>
      <p:ext uri="{BB962C8B-B14F-4D97-AF65-F5344CB8AC3E}">
        <p14:creationId xmlns:p14="http://schemas.microsoft.com/office/powerpoint/2010/main" val="277015817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grammfolie hal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8F4EF1-AA02-409E-B00E-B008FCB0589B}"/>
              </a:ext>
            </a:extLst>
          </p:cNvPr>
          <p:cNvSpPr>
            <a:spLocks noGrp="1"/>
          </p:cNvSpPr>
          <p:nvPr>
            <p:ph type="title" hasCustomPrompt="1"/>
          </p:nvPr>
        </p:nvSpPr>
        <p:spPr/>
        <p:txBody>
          <a:bodyPr/>
          <a:lstStyle>
            <a:lvl1pPr>
              <a:defRPr/>
            </a:lvl1pPr>
          </a:lstStyle>
          <a:p>
            <a:r>
              <a:rPr lang="de-DE" dirty="0"/>
              <a:t>Überschrift</a:t>
            </a:r>
            <a:endParaRPr lang="de-AT" dirty="0"/>
          </a:p>
        </p:txBody>
      </p:sp>
      <p:sp>
        <p:nvSpPr>
          <p:cNvPr id="14" name="Textplatzhalter 7">
            <a:extLst>
              <a:ext uri="{FF2B5EF4-FFF2-40B4-BE49-F238E27FC236}">
                <a16:creationId xmlns:a16="http://schemas.microsoft.com/office/drawing/2014/main" id="{E79F39A0-0442-41C7-AB5C-70918F09D8EB}"/>
              </a:ext>
            </a:extLst>
          </p:cNvPr>
          <p:cNvSpPr>
            <a:spLocks noGrp="1"/>
          </p:cNvSpPr>
          <p:nvPr>
            <p:ph type="body" sz="quarter" idx="10" hasCustomPrompt="1"/>
          </p:nvPr>
        </p:nvSpPr>
        <p:spPr>
          <a:xfrm>
            <a:off x="550863" y="6034120"/>
            <a:ext cx="5216890" cy="205314"/>
          </a:xfrm>
        </p:spPr>
        <p:txBody>
          <a:bodyPr wrap="square" lIns="90000" tIns="46800" rIns="90000" bIns="46800" anchor="b" anchorCtr="0">
            <a:spAutoFit/>
          </a:bodyPr>
          <a:lstStyle>
            <a:lvl1pPr marL="0" indent="0">
              <a:lnSpc>
                <a:spcPct val="90000"/>
              </a:lnSpc>
              <a:spcBef>
                <a:spcPts val="800"/>
              </a:spcBef>
              <a:buNone/>
              <a:defRPr sz="800"/>
            </a:lvl1pPr>
          </a:lstStyle>
          <a:p>
            <a:pPr lvl="0"/>
            <a:r>
              <a:rPr lang="de-DE" dirty="0"/>
              <a:t>Q: STATISTIK AUSTRIA</a:t>
            </a:r>
            <a:endParaRPr lang="de-AT" dirty="0"/>
          </a:p>
        </p:txBody>
      </p:sp>
      <p:sp>
        <p:nvSpPr>
          <p:cNvPr id="8" name="Textplatzhalter 13">
            <a:extLst>
              <a:ext uri="{FF2B5EF4-FFF2-40B4-BE49-F238E27FC236}">
                <a16:creationId xmlns:a16="http://schemas.microsoft.com/office/drawing/2014/main" id="{5B935736-615B-4DC5-97F0-1B2C5A73DEF6}"/>
              </a:ext>
            </a:extLst>
          </p:cNvPr>
          <p:cNvSpPr>
            <a:spLocks noGrp="1"/>
          </p:cNvSpPr>
          <p:nvPr>
            <p:ph type="body" sz="quarter" idx="14" hasCustomPrompt="1"/>
          </p:nvPr>
        </p:nvSpPr>
        <p:spPr>
          <a:xfrm>
            <a:off x="550862" y="863499"/>
            <a:ext cx="10982325" cy="482313"/>
          </a:xfrm>
          <a:prstGeom prst="rect">
            <a:avLst/>
          </a:prstGeom>
        </p:spPr>
        <p:txBody>
          <a:bodyPr wrap="square" lIns="90000" tIns="46800" rIns="90000" bIns="46800">
            <a:spAutoFit/>
          </a:bodyPr>
          <a:lstStyle>
            <a:lvl1pPr marL="0" indent="0">
              <a:lnSpc>
                <a:spcPct val="90000"/>
              </a:lnSpc>
              <a:spcBef>
                <a:spcPts val="0"/>
              </a:spcBef>
              <a:buNone/>
              <a:defRPr sz="2800" b="0">
                <a:solidFill>
                  <a:srgbClr val="235578"/>
                </a:solidFill>
              </a:defRPr>
            </a:lvl1pPr>
          </a:lstStyle>
          <a:p>
            <a:pPr lvl="0"/>
            <a:r>
              <a:rPr lang="de-AT" dirty="0"/>
              <a:t>Optionale Unterüberschrift</a:t>
            </a:r>
          </a:p>
        </p:txBody>
      </p:sp>
      <p:sp>
        <p:nvSpPr>
          <p:cNvPr id="7" name="Diagrammplatzhalter 3">
            <a:extLst>
              <a:ext uri="{FF2B5EF4-FFF2-40B4-BE49-F238E27FC236}">
                <a16:creationId xmlns:a16="http://schemas.microsoft.com/office/drawing/2014/main" id="{E448EB76-7420-4E69-9C19-7A02D6504AB3}"/>
              </a:ext>
            </a:extLst>
          </p:cNvPr>
          <p:cNvSpPr>
            <a:spLocks noGrp="1"/>
          </p:cNvSpPr>
          <p:nvPr>
            <p:ph type="chart" sz="quarter" idx="15" hasCustomPrompt="1"/>
          </p:nvPr>
        </p:nvSpPr>
        <p:spPr>
          <a:xfrm>
            <a:off x="550866" y="1493998"/>
            <a:ext cx="5216888" cy="4374000"/>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de-AT" dirty="0"/>
              <a:t>Hier klicken und ein Diagramm einfügen oder Diagrammsymbol benutzen</a:t>
            </a:r>
          </a:p>
        </p:txBody>
      </p:sp>
      <p:sp>
        <p:nvSpPr>
          <p:cNvPr id="10" name="Textplatzhalter 3">
            <a:extLst>
              <a:ext uri="{FF2B5EF4-FFF2-40B4-BE49-F238E27FC236}">
                <a16:creationId xmlns:a16="http://schemas.microsoft.com/office/drawing/2014/main" id="{565E2971-3159-4E45-B370-F027EA81B7C1}"/>
              </a:ext>
            </a:extLst>
          </p:cNvPr>
          <p:cNvSpPr>
            <a:spLocks noGrp="1"/>
          </p:cNvSpPr>
          <p:nvPr>
            <p:ph type="body" sz="quarter" idx="16" hasCustomPrompt="1"/>
          </p:nvPr>
        </p:nvSpPr>
        <p:spPr>
          <a:xfrm>
            <a:off x="6316662" y="1493997"/>
            <a:ext cx="5216525" cy="4374000"/>
          </a:xfrm>
        </p:spPr>
        <p:txBody>
          <a:bodyPr/>
          <a:lstStyle>
            <a:lvl1pPr>
              <a:defRPr/>
            </a:lvl1pPr>
          </a:lstStyle>
          <a:p>
            <a:pPr lvl="0"/>
            <a:r>
              <a:rPr lang="de-DE" dirty="0"/>
              <a:t>Hier klicken und Text einfügen</a:t>
            </a:r>
            <a:endParaRPr lang="de-AT" dirty="0"/>
          </a:p>
        </p:txBody>
      </p:sp>
    </p:spTree>
    <p:extLst>
      <p:ext uri="{BB962C8B-B14F-4D97-AF65-F5344CB8AC3E}">
        <p14:creationId xmlns:p14="http://schemas.microsoft.com/office/powerpoint/2010/main" val="101634078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ellen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8F4EF1-AA02-409E-B00E-B008FCB0589B}"/>
              </a:ext>
            </a:extLst>
          </p:cNvPr>
          <p:cNvSpPr>
            <a:spLocks noGrp="1"/>
          </p:cNvSpPr>
          <p:nvPr>
            <p:ph type="title" hasCustomPrompt="1"/>
          </p:nvPr>
        </p:nvSpPr>
        <p:spPr/>
        <p:txBody>
          <a:bodyPr/>
          <a:lstStyle>
            <a:lvl1pPr>
              <a:defRPr/>
            </a:lvl1pPr>
          </a:lstStyle>
          <a:p>
            <a:r>
              <a:rPr lang="de-DE" dirty="0"/>
              <a:t>Überschrift</a:t>
            </a:r>
            <a:endParaRPr lang="de-AT" dirty="0"/>
          </a:p>
        </p:txBody>
      </p:sp>
      <p:sp>
        <p:nvSpPr>
          <p:cNvPr id="15" name="Textplatzhalter 7">
            <a:extLst>
              <a:ext uri="{FF2B5EF4-FFF2-40B4-BE49-F238E27FC236}">
                <a16:creationId xmlns:a16="http://schemas.microsoft.com/office/drawing/2014/main" id="{149767A7-85A6-48B7-B504-4094F5C512E6}"/>
              </a:ext>
            </a:extLst>
          </p:cNvPr>
          <p:cNvSpPr>
            <a:spLocks noGrp="1"/>
          </p:cNvSpPr>
          <p:nvPr>
            <p:ph type="body" sz="quarter" idx="10" hasCustomPrompt="1"/>
          </p:nvPr>
        </p:nvSpPr>
        <p:spPr>
          <a:xfrm>
            <a:off x="550863" y="6034120"/>
            <a:ext cx="10982324" cy="205314"/>
          </a:xfrm>
        </p:spPr>
        <p:txBody>
          <a:bodyPr wrap="square" lIns="90000" tIns="46800" rIns="90000" bIns="46800" anchor="b" anchorCtr="0">
            <a:spAutoFit/>
          </a:bodyPr>
          <a:lstStyle>
            <a:lvl1pPr marL="0" indent="0">
              <a:lnSpc>
                <a:spcPct val="90000"/>
              </a:lnSpc>
              <a:spcBef>
                <a:spcPts val="800"/>
              </a:spcBef>
              <a:buNone/>
              <a:defRPr sz="800"/>
            </a:lvl1pPr>
          </a:lstStyle>
          <a:p>
            <a:pPr lvl="0"/>
            <a:r>
              <a:rPr lang="de-DE" dirty="0"/>
              <a:t>Q: STATISTIK AUSTRIA</a:t>
            </a:r>
            <a:endParaRPr lang="de-AT" dirty="0"/>
          </a:p>
        </p:txBody>
      </p:sp>
      <p:sp>
        <p:nvSpPr>
          <p:cNvPr id="6" name="Textplatzhalter 13">
            <a:extLst>
              <a:ext uri="{FF2B5EF4-FFF2-40B4-BE49-F238E27FC236}">
                <a16:creationId xmlns:a16="http://schemas.microsoft.com/office/drawing/2014/main" id="{2AB20A15-8ECD-4E97-8D83-4A7EDE98F554}"/>
              </a:ext>
            </a:extLst>
          </p:cNvPr>
          <p:cNvSpPr>
            <a:spLocks noGrp="1"/>
          </p:cNvSpPr>
          <p:nvPr>
            <p:ph type="body" sz="quarter" idx="14" hasCustomPrompt="1"/>
          </p:nvPr>
        </p:nvSpPr>
        <p:spPr>
          <a:xfrm>
            <a:off x="550862" y="863499"/>
            <a:ext cx="10982325" cy="482313"/>
          </a:xfrm>
          <a:prstGeom prst="rect">
            <a:avLst/>
          </a:prstGeom>
        </p:spPr>
        <p:txBody>
          <a:bodyPr wrap="square" lIns="90000" tIns="46800" rIns="90000" bIns="46800">
            <a:spAutoFit/>
          </a:bodyPr>
          <a:lstStyle>
            <a:lvl1pPr marL="0" indent="0">
              <a:lnSpc>
                <a:spcPct val="90000"/>
              </a:lnSpc>
              <a:spcBef>
                <a:spcPts val="0"/>
              </a:spcBef>
              <a:buNone/>
              <a:defRPr sz="2800" b="0">
                <a:solidFill>
                  <a:srgbClr val="235578"/>
                </a:solidFill>
              </a:defRPr>
            </a:lvl1pPr>
          </a:lstStyle>
          <a:p>
            <a:pPr lvl="0"/>
            <a:r>
              <a:rPr lang="de-AT" dirty="0"/>
              <a:t>Optionale Unterüberschrift</a:t>
            </a:r>
          </a:p>
        </p:txBody>
      </p:sp>
      <p:sp>
        <p:nvSpPr>
          <p:cNvPr id="4" name="Tabellenplatzhalter 3">
            <a:extLst>
              <a:ext uri="{FF2B5EF4-FFF2-40B4-BE49-F238E27FC236}">
                <a16:creationId xmlns:a16="http://schemas.microsoft.com/office/drawing/2014/main" id="{724E3CB9-124C-4261-BDFE-5C49E94F8508}"/>
              </a:ext>
            </a:extLst>
          </p:cNvPr>
          <p:cNvSpPr>
            <a:spLocks noGrp="1"/>
          </p:cNvSpPr>
          <p:nvPr>
            <p:ph type="tbl" sz="quarter" idx="15" hasCustomPrompt="1"/>
          </p:nvPr>
        </p:nvSpPr>
        <p:spPr>
          <a:xfrm>
            <a:off x="550862" y="1493997"/>
            <a:ext cx="10982323" cy="4374000"/>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de-AT" dirty="0"/>
              <a:t>Hier klicken und eine Tabelle einfügen oder Tabellensymbol benutzen</a:t>
            </a:r>
          </a:p>
        </p:txBody>
      </p:sp>
    </p:spTree>
    <p:extLst>
      <p:ext uri="{BB962C8B-B14F-4D97-AF65-F5344CB8AC3E}">
        <p14:creationId xmlns:p14="http://schemas.microsoft.com/office/powerpoint/2010/main" val="650552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folie">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53B79EA-8809-4101-9441-77BFE4DDFB1B}"/>
              </a:ext>
            </a:extLst>
          </p:cNvPr>
          <p:cNvSpPr>
            <a:spLocks noGrp="1"/>
          </p:cNvSpPr>
          <p:nvPr>
            <p:ph type="title" hasCustomPrompt="1"/>
          </p:nvPr>
        </p:nvSpPr>
        <p:spPr/>
        <p:txBody>
          <a:bodyPr/>
          <a:lstStyle>
            <a:lvl1pPr>
              <a:defRPr/>
            </a:lvl1pPr>
          </a:lstStyle>
          <a:p>
            <a:r>
              <a:rPr lang="de-DE" dirty="0"/>
              <a:t>Überschrift</a:t>
            </a:r>
            <a:endParaRPr lang="de-AT" dirty="0"/>
          </a:p>
        </p:txBody>
      </p:sp>
      <p:sp>
        <p:nvSpPr>
          <p:cNvPr id="12" name="Textplatzhalter 7">
            <a:extLst>
              <a:ext uri="{FF2B5EF4-FFF2-40B4-BE49-F238E27FC236}">
                <a16:creationId xmlns:a16="http://schemas.microsoft.com/office/drawing/2014/main" id="{BB695AC4-C406-4E94-90FD-694074D80234}"/>
              </a:ext>
            </a:extLst>
          </p:cNvPr>
          <p:cNvSpPr>
            <a:spLocks noGrp="1"/>
          </p:cNvSpPr>
          <p:nvPr>
            <p:ph type="body" sz="quarter" idx="10" hasCustomPrompt="1"/>
          </p:nvPr>
        </p:nvSpPr>
        <p:spPr>
          <a:xfrm>
            <a:off x="550863" y="6034120"/>
            <a:ext cx="10982324" cy="205314"/>
          </a:xfrm>
        </p:spPr>
        <p:txBody>
          <a:bodyPr wrap="square" lIns="90000" tIns="46800" rIns="90000" bIns="46800" anchor="b" anchorCtr="0">
            <a:spAutoFit/>
          </a:bodyPr>
          <a:lstStyle>
            <a:lvl1pPr marL="0" indent="0">
              <a:lnSpc>
                <a:spcPct val="90000"/>
              </a:lnSpc>
              <a:spcBef>
                <a:spcPts val="800"/>
              </a:spcBef>
              <a:buNone/>
              <a:defRPr sz="800"/>
            </a:lvl1pPr>
          </a:lstStyle>
          <a:p>
            <a:pPr lvl="0"/>
            <a:r>
              <a:rPr lang="de-DE" dirty="0"/>
              <a:t>Q: STATISTIK AUSTRIA</a:t>
            </a:r>
            <a:endParaRPr lang="de-AT" dirty="0"/>
          </a:p>
        </p:txBody>
      </p:sp>
      <p:sp>
        <p:nvSpPr>
          <p:cNvPr id="8" name="Textplatzhalter 13">
            <a:extLst>
              <a:ext uri="{FF2B5EF4-FFF2-40B4-BE49-F238E27FC236}">
                <a16:creationId xmlns:a16="http://schemas.microsoft.com/office/drawing/2014/main" id="{CC1838D0-81E2-43ED-AB0A-74DAC0DEFE9A}"/>
              </a:ext>
            </a:extLst>
          </p:cNvPr>
          <p:cNvSpPr>
            <a:spLocks noGrp="1"/>
          </p:cNvSpPr>
          <p:nvPr>
            <p:ph type="body" sz="quarter" idx="14" hasCustomPrompt="1"/>
          </p:nvPr>
        </p:nvSpPr>
        <p:spPr>
          <a:xfrm>
            <a:off x="550862" y="863499"/>
            <a:ext cx="10982325" cy="482313"/>
          </a:xfrm>
          <a:prstGeom prst="rect">
            <a:avLst/>
          </a:prstGeom>
        </p:spPr>
        <p:txBody>
          <a:bodyPr wrap="square" lIns="90000" tIns="46800" rIns="90000" bIns="46800">
            <a:spAutoFit/>
          </a:bodyPr>
          <a:lstStyle>
            <a:lvl1pPr marL="0" indent="0">
              <a:lnSpc>
                <a:spcPct val="90000"/>
              </a:lnSpc>
              <a:spcBef>
                <a:spcPts val="0"/>
              </a:spcBef>
              <a:buNone/>
              <a:defRPr sz="2800" b="0">
                <a:solidFill>
                  <a:srgbClr val="235578"/>
                </a:solidFill>
              </a:defRPr>
            </a:lvl1pPr>
          </a:lstStyle>
          <a:p>
            <a:pPr lvl="0"/>
            <a:r>
              <a:rPr lang="de-AT" dirty="0"/>
              <a:t>Optionale Unterüberschrift</a:t>
            </a:r>
          </a:p>
        </p:txBody>
      </p:sp>
      <p:sp>
        <p:nvSpPr>
          <p:cNvPr id="3" name="Bildplatzhalter 2">
            <a:extLst>
              <a:ext uri="{FF2B5EF4-FFF2-40B4-BE49-F238E27FC236}">
                <a16:creationId xmlns:a16="http://schemas.microsoft.com/office/drawing/2014/main" id="{3F79CD10-8D6B-412A-8350-ADD6B41E7068}"/>
              </a:ext>
            </a:extLst>
          </p:cNvPr>
          <p:cNvSpPr>
            <a:spLocks noGrp="1"/>
          </p:cNvSpPr>
          <p:nvPr>
            <p:ph type="pic" sz="quarter" idx="15" hasCustomPrompt="1"/>
          </p:nvPr>
        </p:nvSpPr>
        <p:spPr>
          <a:xfrm>
            <a:off x="550863" y="1493996"/>
            <a:ext cx="10982325" cy="4374000"/>
          </a:xfr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de-AT" dirty="0"/>
              <a:t>Hier klicken und ein Bild einfügen oder Bildsymbol benutzen</a:t>
            </a:r>
          </a:p>
        </p:txBody>
      </p:sp>
    </p:spTree>
    <p:extLst>
      <p:ext uri="{BB962C8B-B14F-4D97-AF65-F5344CB8AC3E}">
        <p14:creationId xmlns:p14="http://schemas.microsoft.com/office/powerpoint/2010/main" val="3868956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1.jp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7C41948-8837-46F8-BA54-86C835A6844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5689600"/>
          </a:xfrm>
          <a:prstGeom prst="rect">
            <a:avLst/>
          </a:prstGeom>
        </p:spPr>
      </p:pic>
      <p:sp>
        <p:nvSpPr>
          <p:cNvPr id="2" name="Titelplatzhalter 1">
            <a:extLst>
              <a:ext uri="{FF2B5EF4-FFF2-40B4-BE49-F238E27FC236}">
                <a16:creationId xmlns:a16="http://schemas.microsoft.com/office/drawing/2014/main" id="{A5B9D5AA-81A4-48B4-9CF6-6C20356D6D2C}"/>
              </a:ext>
            </a:extLst>
          </p:cNvPr>
          <p:cNvSpPr>
            <a:spLocks noGrp="1"/>
          </p:cNvSpPr>
          <p:nvPr>
            <p:ph type="title"/>
          </p:nvPr>
        </p:nvSpPr>
        <p:spPr>
          <a:xfrm>
            <a:off x="550862" y="378000"/>
            <a:ext cx="7106338" cy="565412"/>
          </a:xfrm>
          <a:prstGeom prst="rect">
            <a:avLst/>
          </a:prstGeom>
        </p:spPr>
        <p:txBody>
          <a:bodyPr vert="horz" wrap="square" lIns="90000" tIns="46800" rIns="90000" bIns="46800" rtlCol="0" anchor="t" anchorCtr="0">
            <a:spAutoFit/>
          </a:bodyPr>
          <a:lstStyle/>
          <a:p>
            <a:r>
              <a:rPr lang="de-DE" dirty="0"/>
              <a:t>Mastertitelformat bearbeiten</a:t>
            </a:r>
            <a:endParaRPr lang="de-AT" dirty="0"/>
          </a:p>
        </p:txBody>
      </p:sp>
    </p:spTree>
    <p:extLst>
      <p:ext uri="{BB962C8B-B14F-4D97-AF65-F5344CB8AC3E}">
        <p14:creationId xmlns:p14="http://schemas.microsoft.com/office/powerpoint/2010/main" val="747725132"/>
      </p:ext>
    </p:extLst>
  </p:cSld>
  <p:clrMap bg1="lt1" tx1="dk1" bg2="lt2" tx2="dk2" accent1="accent1" accent2="accent2" accent3="accent3" accent4="accent4" accent5="accent5" accent6="accent6" hlink="hlink" folHlink="folHlink"/>
  <p:sldLayoutIdLst>
    <p:sldLayoutId id="2147483652" r:id="rId1"/>
    <p:sldLayoutId id="2147483651" r:id="rId2"/>
    <p:sldLayoutId id="2147483674" r:id="rId3"/>
  </p:sldLayoutIdLst>
  <p:hf sldNum="0" hdr="0" ftr="0" dt="0"/>
  <p:txStyles>
    <p:titleStyle>
      <a:lvl1pPr algn="l" defTabSz="914400" rtl="0" eaLnBrk="1" latinLnBrk="0" hangingPunct="1">
        <a:lnSpc>
          <a:spcPct val="90000"/>
        </a:lnSpc>
        <a:spcBef>
          <a:spcPts val="0"/>
        </a:spcBef>
        <a:buNone/>
        <a:defRPr lang="de-DE" sz="3400" b="1" kern="1200" dirty="0" smtClean="0">
          <a:solidFill>
            <a:schemeClr val="bg1"/>
          </a:solidFill>
          <a:latin typeface="+mn-lt"/>
          <a:ea typeface="+mn-ea"/>
          <a:cs typeface="+mn-cs"/>
        </a:defRPr>
      </a:lvl1pPr>
    </p:titleStyle>
    <p:bodyStyle>
      <a:lvl1pPr marL="228600" indent="-228600" algn="l" defTabSz="914400" rtl="0" eaLnBrk="1" latinLnBrk="0" hangingPunct="1">
        <a:lnSpc>
          <a:spcPct val="90000"/>
        </a:lnSpc>
        <a:spcBef>
          <a:spcPts val="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47" userDrawn="1">
          <p15:clr>
            <a:srgbClr val="F26B43"/>
          </p15:clr>
        </p15:guide>
        <p15:guide id="3" pos="726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2D8E91C-E0C1-4C3F-BB2C-49BF8147C8E2}"/>
              </a:ext>
            </a:extLst>
          </p:cNvPr>
          <p:cNvSpPr>
            <a:spLocks noGrp="1"/>
          </p:cNvSpPr>
          <p:nvPr>
            <p:ph type="title"/>
          </p:nvPr>
        </p:nvSpPr>
        <p:spPr>
          <a:xfrm>
            <a:off x="550863" y="376665"/>
            <a:ext cx="10982325" cy="565412"/>
          </a:xfrm>
          <a:prstGeom prst="rect">
            <a:avLst/>
          </a:prstGeom>
        </p:spPr>
        <p:txBody>
          <a:bodyPr vert="horz" wrap="square" lIns="90000" tIns="46800" rIns="90000" bIns="46800" rtlCol="0" anchor="ctr">
            <a:spAutoFit/>
          </a:bodyPr>
          <a:lstStyle/>
          <a:p>
            <a:r>
              <a:rPr lang="de-DE" dirty="0"/>
              <a:t>Mastertitelformat bearbeiten</a:t>
            </a:r>
            <a:endParaRPr lang="de-AT" dirty="0"/>
          </a:p>
        </p:txBody>
      </p:sp>
      <p:sp>
        <p:nvSpPr>
          <p:cNvPr id="3" name="Textplatzhalter 2">
            <a:extLst>
              <a:ext uri="{FF2B5EF4-FFF2-40B4-BE49-F238E27FC236}">
                <a16:creationId xmlns:a16="http://schemas.microsoft.com/office/drawing/2014/main" id="{2844C96A-4D04-44AF-AA88-6097DCFD4556}"/>
              </a:ext>
            </a:extLst>
          </p:cNvPr>
          <p:cNvSpPr>
            <a:spLocks noGrp="1"/>
          </p:cNvSpPr>
          <p:nvPr>
            <p:ph type="body" idx="1"/>
          </p:nvPr>
        </p:nvSpPr>
        <p:spPr>
          <a:xfrm>
            <a:off x="550863" y="1494000"/>
            <a:ext cx="10982325" cy="1970284"/>
          </a:xfrm>
          <a:prstGeom prst="rect">
            <a:avLst/>
          </a:prstGeom>
        </p:spPr>
        <p:txBody>
          <a:bodyPr vert="horz" lIns="90000" tIns="46800" rIns="90000" bIns="46800" rtlCol="0">
            <a:sp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8" name="Rechteck 7">
            <a:extLst>
              <a:ext uri="{FF2B5EF4-FFF2-40B4-BE49-F238E27FC236}">
                <a16:creationId xmlns:a16="http://schemas.microsoft.com/office/drawing/2014/main" id="{7A8AD731-5139-4ADB-A4A6-0B0B424F3FE6}"/>
              </a:ext>
            </a:extLst>
          </p:cNvPr>
          <p:cNvSpPr/>
          <p:nvPr userDrawn="1"/>
        </p:nvSpPr>
        <p:spPr>
          <a:xfrm>
            <a:off x="648000" y="6413498"/>
            <a:ext cx="1177887" cy="215444"/>
          </a:xfrm>
          <a:prstGeom prst="rect">
            <a:avLst/>
          </a:prstGeom>
        </p:spPr>
        <p:txBody>
          <a:bodyPr wrap="none" lIns="0" tIns="0" rIns="0" bIns="0">
            <a:spAutoFit/>
          </a:bodyPr>
          <a:lstStyle/>
          <a:p>
            <a:pPr marL="0" algn="l" defTabSz="914400" rtl="0" eaLnBrk="1" latinLnBrk="0" hangingPunct="1"/>
            <a:r>
              <a:rPr lang="de-DE" sz="1400" kern="1200" dirty="0">
                <a:solidFill>
                  <a:srgbClr val="B0063D"/>
                </a:solidFill>
                <a:latin typeface="+mn-lt"/>
                <a:ea typeface="+mn-ea"/>
                <a:cs typeface="+mn-cs"/>
              </a:rPr>
              <a:t>www.statistik.at</a:t>
            </a:r>
          </a:p>
        </p:txBody>
      </p:sp>
      <p:sp>
        <p:nvSpPr>
          <p:cNvPr id="10" name="Foliennummernplatzhalter 5">
            <a:extLst>
              <a:ext uri="{FF2B5EF4-FFF2-40B4-BE49-F238E27FC236}">
                <a16:creationId xmlns:a16="http://schemas.microsoft.com/office/drawing/2014/main" id="{22145C38-C3C4-4AC3-8036-A53E177E1646}"/>
              </a:ext>
            </a:extLst>
          </p:cNvPr>
          <p:cNvSpPr txBox="1">
            <a:spLocks/>
          </p:cNvSpPr>
          <p:nvPr userDrawn="1"/>
        </p:nvSpPr>
        <p:spPr>
          <a:xfrm>
            <a:off x="8802000" y="6415200"/>
            <a:ext cx="2743200" cy="215444"/>
          </a:xfrm>
          <a:prstGeom prst="rect">
            <a:avLst/>
          </a:prstGeom>
        </p:spPr>
        <p:txBody>
          <a:bodyPr vert="horz" lIns="0" tIns="0" rIns="0" bIns="0" rtlCol="0" anchor="t" anchorCtr="0">
            <a:sp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AT" sz="1400" dirty="0">
                <a:solidFill>
                  <a:srgbClr val="B0063D"/>
                </a:solidFill>
              </a:rPr>
              <a:t>Slide </a:t>
            </a:r>
            <a:fld id="{F1C886F2-B3BD-4692-948C-FD717A122936}" type="slidenum">
              <a:rPr lang="de-AT" sz="1400" smtClean="0">
                <a:solidFill>
                  <a:srgbClr val="B0063D"/>
                </a:solidFill>
              </a:rPr>
              <a:pPr/>
              <a:t>‹#›</a:t>
            </a:fld>
            <a:endParaRPr lang="de-AT" sz="1400" dirty="0">
              <a:solidFill>
                <a:srgbClr val="B0063D"/>
              </a:solidFill>
            </a:endParaRPr>
          </a:p>
        </p:txBody>
      </p:sp>
    </p:spTree>
    <p:extLst>
      <p:ext uri="{BB962C8B-B14F-4D97-AF65-F5344CB8AC3E}">
        <p14:creationId xmlns:p14="http://schemas.microsoft.com/office/powerpoint/2010/main" val="163083106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5" r:id="rId3"/>
    <p:sldLayoutId id="2147483664" r:id="rId4"/>
    <p:sldLayoutId id="2147483660" r:id="rId5"/>
    <p:sldLayoutId id="2147483661" r:id="rId6"/>
    <p:sldLayoutId id="2147483672" r:id="rId7"/>
    <p:sldLayoutId id="2147483687" r:id="rId8"/>
  </p:sldLayoutIdLst>
  <p:hf sldNum="0" hdr="0" ftr="0" dt="0"/>
  <p:txStyles>
    <p:titleStyle>
      <a:lvl1pPr algn="l" defTabSz="914400" rtl="0" eaLnBrk="1" latinLnBrk="0" hangingPunct="1">
        <a:lnSpc>
          <a:spcPct val="90000"/>
        </a:lnSpc>
        <a:spcBef>
          <a:spcPts val="0"/>
        </a:spcBef>
        <a:buNone/>
        <a:defRPr sz="3400" b="0" kern="1200">
          <a:solidFill>
            <a:srgbClr val="235578"/>
          </a:solidFill>
          <a:latin typeface="+mn-lt"/>
          <a:ea typeface="+mj-ea"/>
          <a:cs typeface="+mj-cs"/>
        </a:defRPr>
      </a:lvl1pPr>
    </p:titleStyle>
    <p:bodyStyle>
      <a:lvl1pPr marL="228600" indent="-228600" algn="l" defTabSz="914400" rtl="0" eaLnBrk="1" latinLnBrk="0" hangingPunct="1">
        <a:lnSpc>
          <a:spcPct val="112000"/>
        </a:lnSpc>
        <a:spcBef>
          <a:spcPts val="0"/>
        </a:spcBef>
        <a:buFont typeface="Arial" panose="020B0604020202020204" pitchFamily="34" charset="0"/>
        <a:buChar char="•"/>
        <a:defRPr sz="2200" kern="1200">
          <a:solidFill>
            <a:schemeClr val="tx1"/>
          </a:solidFill>
          <a:latin typeface="+mn-lt"/>
          <a:ea typeface="+mn-ea"/>
          <a:cs typeface="+mn-cs"/>
        </a:defRPr>
      </a:lvl1pPr>
      <a:lvl2pPr marL="534988" indent="-263525" algn="l" defTabSz="914400" rtl="0" eaLnBrk="1" latinLnBrk="0" hangingPunct="1">
        <a:lnSpc>
          <a:spcPct val="112000"/>
        </a:lnSpc>
        <a:spcBef>
          <a:spcPts val="0"/>
        </a:spcBef>
        <a:buFont typeface="Symbol" panose="05050102010706020507" pitchFamily="18" charset="2"/>
        <a:buChar char="-"/>
        <a:tabLst/>
        <a:defRPr sz="2200" kern="1200">
          <a:solidFill>
            <a:schemeClr val="tx1"/>
          </a:solidFill>
          <a:latin typeface="+mn-lt"/>
          <a:ea typeface="+mn-ea"/>
          <a:cs typeface="+mn-cs"/>
        </a:defRPr>
      </a:lvl2pPr>
      <a:lvl3pPr marL="806450" indent="-271463" algn="l" defTabSz="914400" rtl="0" eaLnBrk="1" latinLnBrk="0" hangingPunct="1">
        <a:lnSpc>
          <a:spcPct val="112000"/>
        </a:lnSpc>
        <a:spcBef>
          <a:spcPts val="0"/>
        </a:spcBef>
        <a:buFont typeface="Symbol" panose="05050102010706020507" pitchFamily="18" charset="2"/>
        <a:buChar char="-"/>
        <a:tabLst/>
        <a:defRPr sz="2200" kern="1200">
          <a:solidFill>
            <a:schemeClr val="tx1"/>
          </a:solidFill>
          <a:latin typeface="+mn-lt"/>
          <a:ea typeface="+mn-ea"/>
          <a:cs typeface="+mn-cs"/>
        </a:defRPr>
      </a:lvl3pPr>
      <a:lvl4pPr marL="1076325" indent="-269875" algn="l" defTabSz="914400" rtl="0" eaLnBrk="1" latinLnBrk="0" hangingPunct="1">
        <a:lnSpc>
          <a:spcPct val="112000"/>
        </a:lnSpc>
        <a:spcBef>
          <a:spcPts val="0"/>
        </a:spcBef>
        <a:buFont typeface="Symbol" panose="05050102010706020507" pitchFamily="18" charset="2"/>
        <a:buChar char="-"/>
        <a:defRPr sz="2200" kern="1200">
          <a:solidFill>
            <a:schemeClr val="tx1"/>
          </a:solidFill>
          <a:latin typeface="+mn-lt"/>
          <a:ea typeface="+mn-ea"/>
          <a:cs typeface="+mn-cs"/>
        </a:defRPr>
      </a:lvl4pPr>
      <a:lvl5pPr marL="1347788" indent="-271463" algn="l" defTabSz="914400" rtl="0" eaLnBrk="1" latinLnBrk="0" hangingPunct="1">
        <a:lnSpc>
          <a:spcPct val="112000"/>
        </a:lnSpc>
        <a:spcBef>
          <a:spcPts val="0"/>
        </a:spcBef>
        <a:buFont typeface="Symbol" panose="05050102010706020507" pitchFamily="18" charset="2"/>
        <a:buChar char="-"/>
        <a:tabLst/>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orient="horz" pos="232" userDrawn="1">
          <p15:clr>
            <a:srgbClr val="F26B43"/>
          </p15:clr>
        </p15:guide>
        <p15:guide id="3" pos="7265"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itelplatzhalter 1">
            <a:extLst>
              <a:ext uri="{FF2B5EF4-FFF2-40B4-BE49-F238E27FC236}">
                <a16:creationId xmlns:a16="http://schemas.microsoft.com/office/drawing/2014/main" id="{B9C48057-27F0-4CE7-BC1B-003BA2205077}"/>
              </a:ext>
            </a:extLst>
          </p:cNvPr>
          <p:cNvSpPr>
            <a:spLocks noGrp="1"/>
          </p:cNvSpPr>
          <p:nvPr>
            <p:ph type="title"/>
          </p:nvPr>
        </p:nvSpPr>
        <p:spPr>
          <a:xfrm>
            <a:off x="550863" y="376665"/>
            <a:ext cx="10982325" cy="565412"/>
          </a:xfrm>
          <a:prstGeom prst="rect">
            <a:avLst/>
          </a:prstGeom>
        </p:spPr>
        <p:txBody>
          <a:bodyPr vert="horz" wrap="square" lIns="90000" tIns="46800" rIns="90000" bIns="46800" rtlCol="0" anchor="ctr">
            <a:spAutoFit/>
          </a:bodyPr>
          <a:lstStyle/>
          <a:p>
            <a:r>
              <a:rPr lang="de-DE" dirty="0"/>
              <a:t>Mastertitelformat bearbeiten</a:t>
            </a:r>
            <a:endParaRPr lang="de-AT" dirty="0"/>
          </a:p>
        </p:txBody>
      </p:sp>
      <p:sp>
        <p:nvSpPr>
          <p:cNvPr id="4" name="Textplatzhalter 2">
            <a:extLst>
              <a:ext uri="{FF2B5EF4-FFF2-40B4-BE49-F238E27FC236}">
                <a16:creationId xmlns:a16="http://schemas.microsoft.com/office/drawing/2014/main" id="{3201D4BE-8CDD-48BD-87B5-D7777AD0CA90}"/>
              </a:ext>
            </a:extLst>
          </p:cNvPr>
          <p:cNvSpPr>
            <a:spLocks noGrp="1"/>
          </p:cNvSpPr>
          <p:nvPr>
            <p:ph type="body" idx="1"/>
          </p:nvPr>
        </p:nvSpPr>
        <p:spPr>
          <a:xfrm>
            <a:off x="550863" y="1494000"/>
            <a:ext cx="10982325" cy="1970284"/>
          </a:xfrm>
          <a:prstGeom prst="rect">
            <a:avLst/>
          </a:prstGeom>
        </p:spPr>
        <p:txBody>
          <a:bodyPr vert="horz" lIns="90000" tIns="46800" rIns="90000" bIns="46800" rtlCol="0">
            <a:sp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Tree>
    <p:extLst>
      <p:ext uri="{BB962C8B-B14F-4D97-AF65-F5344CB8AC3E}">
        <p14:creationId xmlns:p14="http://schemas.microsoft.com/office/powerpoint/2010/main" val="159473589"/>
      </p:ext>
    </p:extLst>
  </p:cSld>
  <p:clrMap bg1="lt1" tx1="dk1" bg2="lt2" tx2="dk2" accent1="accent1" accent2="accent2" accent3="accent3" accent4="accent4" accent5="accent5" accent6="accent6" hlink="hlink" folHlink="folHlink"/>
  <p:sldLayoutIdLst>
    <p:sldLayoutId id="2147483663" r:id="rId1"/>
    <p:sldLayoutId id="2147483670" r:id="rId2"/>
  </p:sldLayoutIdLst>
  <p:hf sldNum="0" hdr="0" ftr="0" dt="0"/>
  <p:txStyles>
    <p:titleStyle>
      <a:lvl1pPr algn="l" defTabSz="914400" rtl="0" eaLnBrk="1" latinLnBrk="0" hangingPunct="1">
        <a:lnSpc>
          <a:spcPct val="90000"/>
        </a:lnSpc>
        <a:spcBef>
          <a:spcPct val="0"/>
        </a:spcBef>
        <a:buNone/>
        <a:defRPr sz="3400" b="1" kern="1200">
          <a:solidFill>
            <a:schemeClr val="tx1"/>
          </a:solidFill>
          <a:latin typeface="+mn-lt"/>
          <a:ea typeface="+mj-ea"/>
          <a:cs typeface="+mj-cs"/>
        </a:defRPr>
      </a:lvl1pPr>
    </p:titleStyle>
    <p:bodyStyle>
      <a:lvl1pPr marL="228600" indent="-228600" algn="l" defTabSz="914400" rtl="0" eaLnBrk="1" latinLnBrk="0" hangingPunct="1">
        <a:lnSpc>
          <a:spcPct val="112000"/>
        </a:lnSpc>
        <a:spcBef>
          <a:spcPts val="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12000"/>
        </a:lnSpc>
        <a:spcBef>
          <a:spcPts val="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12000"/>
        </a:lnSpc>
        <a:spcBef>
          <a:spcPts val="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112000"/>
        </a:lnSpc>
        <a:spcBef>
          <a:spcPts val="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112000"/>
        </a:lnSpc>
        <a:spcBef>
          <a:spcPts val="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7C41948-8837-46F8-BA54-86C835A684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5689600"/>
          </a:xfrm>
          <a:prstGeom prst="rect">
            <a:avLst/>
          </a:prstGeom>
        </p:spPr>
      </p:pic>
      <p:sp>
        <p:nvSpPr>
          <p:cNvPr id="2" name="Titelplatzhalter 1">
            <a:extLst>
              <a:ext uri="{FF2B5EF4-FFF2-40B4-BE49-F238E27FC236}">
                <a16:creationId xmlns:a16="http://schemas.microsoft.com/office/drawing/2014/main" id="{A5B9D5AA-81A4-48B4-9CF6-6C20356D6D2C}"/>
              </a:ext>
            </a:extLst>
          </p:cNvPr>
          <p:cNvSpPr>
            <a:spLocks noGrp="1"/>
          </p:cNvSpPr>
          <p:nvPr>
            <p:ph type="title"/>
          </p:nvPr>
        </p:nvSpPr>
        <p:spPr>
          <a:xfrm>
            <a:off x="550862" y="378000"/>
            <a:ext cx="7106338" cy="565412"/>
          </a:xfrm>
          <a:prstGeom prst="rect">
            <a:avLst/>
          </a:prstGeom>
        </p:spPr>
        <p:txBody>
          <a:bodyPr vert="horz" wrap="square" lIns="90000" tIns="46800" rIns="90000" bIns="46800" rtlCol="0" anchor="t" anchorCtr="0">
            <a:spAutoFit/>
          </a:bodyPr>
          <a:lstStyle/>
          <a:p>
            <a:r>
              <a:rPr lang="de-DE" dirty="0"/>
              <a:t>Mastertitelformat bearbeiten</a:t>
            </a:r>
            <a:endParaRPr lang="de-AT" dirty="0"/>
          </a:p>
        </p:txBody>
      </p:sp>
    </p:spTree>
    <p:extLst>
      <p:ext uri="{BB962C8B-B14F-4D97-AF65-F5344CB8AC3E}">
        <p14:creationId xmlns:p14="http://schemas.microsoft.com/office/powerpoint/2010/main" val="2168301977"/>
      </p:ext>
    </p:extLst>
  </p:cSld>
  <p:clrMap bg1="lt1" tx1="dk1" bg2="lt2" tx2="dk2" accent1="accent1" accent2="accent2" accent3="accent3" accent4="accent4" accent5="accent5" accent6="accent6" hlink="hlink" folHlink="folHlink"/>
  <p:sldLayoutIdLst>
    <p:sldLayoutId id="2147483669" r:id="rId1"/>
  </p:sldLayoutIdLst>
  <p:hf sldNum="0" hdr="0" ftr="0" dt="0"/>
  <p:txStyles>
    <p:titleStyle>
      <a:lvl1pPr algn="l" defTabSz="914400" rtl="0" eaLnBrk="1" latinLnBrk="0" hangingPunct="1">
        <a:lnSpc>
          <a:spcPct val="90000"/>
        </a:lnSpc>
        <a:spcBef>
          <a:spcPts val="0"/>
        </a:spcBef>
        <a:buNone/>
        <a:defRPr lang="de-DE" sz="3400" b="1" kern="1200" dirty="0" smtClean="0">
          <a:solidFill>
            <a:schemeClr val="bg1"/>
          </a:solidFill>
          <a:latin typeface="+mn-lt"/>
          <a:ea typeface="+mn-ea"/>
          <a:cs typeface="+mn-cs"/>
        </a:defRPr>
      </a:lvl1pPr>
    </p:titleStyle>
    <p:bodyStyle>
      <a:lvl1pPr marL="228600" indent="-228600" algn="l" defTabSz="914400" rtl="0" eaLnBrk="1" latinLnBrk="0" hangingPunct="1">
        <a:lnSpc>
          <a:spcPct val="90000"/>
        </a:lnSpc>
        <a:spcBef>
          <a:spcPts val="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347">
          <p15:clr>
            <a:srgbClr val="F26B43"/>
          </p15:clr>
        </p15:guide>
        <p15:guide id="3" pos="726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844C96A-4D04-44AF-AA88-6097DCFD4556}"/>
              </a:ext>
            </a:extLst>
          </p:cNvPr>
          <p:cNvSpPr>
            <a:spLocks noGrp="1"/>
          </p:cNvSpPr>
          <p:nvPr>
            <p:ph type="body" idx="1"/>
          </p:nvPr>
        </p:nvSpPr>
        <p:spPr>
          <a:xfrm>
            <a:off x="550863" y="1494000"/>
            <a:ext cx="10982325" cy="1970284"/>
          </a:xfrm>
          <a:prstGeom prst="rect">
            <a:avLst/>
          </a:prstGeom>
        </p:spPr>
        <p:txBody>
          <a:bodyPr vert="horz" lIns="90000" tIns="46800" rIns="90000" bIns="46800" rtlCol="0">
            <a:sp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8" name="Rechteck 7">
            <a:extLst>
              <a:ext uri="{FF2B5EF4-FFF2-40B4-BE49-F238E27FC236}">
                <a16:creationId xmlns:a16="http://schemas.microsoft.com/office/drawing/2014/main" id="{7A8AD731-5139-4ADB-A4A6-0B0B424F3FE6}"/>
              </a:ext>
            </a:extLst>
          </p:cNvPr>
          <p:cNvSpPr/>
          <p:nvPr userDrawn="1"/>
        </p:nvSpPr>
        <p:spPr>
          <a:xfrm>
            <a:off x="648000" y="6413498"/>
            <a:ext cx="1177887" cy="215444"/>
          </a:xfrm>
          <a:prstGeom prst="rect">
            <a:avLst/>
          </a:prstGeom>
        </p:spPr>
        <p:txBody>
          <a:bodyPr wrap="none" lIns="0" tIns="0" rIns="0" bIns="0">
            <a:spAutoFit/>
          </a:bodyPr>
          <a:lstStyle/>
          <a:p>
            <a:pPr marL="0" algn="l" defTabSz="914400" rtl="0" eaLnBrk="1" latinLnBrk="0" hangingPunct="1"/>
            <a:r>
              <a:rPr lang="de-DE" sz="1400" kern="1200" dirty="0">
                <a:solidFill>
                  <a:srgbClr val="B0063D"/>
                </a:solidFill>
                <a:latin typeface="+mn-lt"/>
                <a:ea typeface="+mn-ea"/>
                <a:cs typeface="+mn-cs"/>
              </a:rPr>
              <a:t>www.statistik.at</a:t>
            </a:r>
          </a:p>
        </p:txBody>
      </p:sp>
      <p:sp>
        <p:nvSpPr>
          <p:cNvPr id="10" name="Foliennummernplatzhalter 5">
            <a:extLst>
              <a:ext uri="{FF2B5EF4-FFF2-40B4-BE49-F238E27FC236}">
                <a16:creationId xmlns:a16="http://schemas.microsoft.com/office/drawing/2014/main" id="{22145C38-C3C4-4AC3-8036-A53E177E1646}"/>
              </a:ext>
            </a:extLst>
          </p:cNvPr>
          <p:cNvSpPr txBox="1">
            <a:spLocks/>
          </p:cNvSpPr>
          <p:nvPr userDrawn="1"/>
        </p:nvSpPr>
        <p:spPr>
          <a:xfrm>
            <a:off x="8802000" y="6415200"/>
            <a:ext cx="2743200" cy="215444"/>
          </a:xfrm>
          <a:prstGeom prst="rect">
            <a:avLst/>
          </a:prstGeom>
        </p:spPr>
        <p:txBody>
          <a:bodyPr vert="horz" lIns="0" tIns="0" rIns="0" bIns="0" rtlCol="0" anchor="t" anchorCtr="0">
            <a:sp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AT" sz="1400" dirty="0">
                <a:solidFill>
                  <a:srgbClr val="B0063D"/>
                </a:solidFill>
              </a:rPr>
              <a:t>Folie </a:t>
            </a:r>
            <a:fld id="{F1C886F2-B3BD-4692-948C-FD717A122936}" type="slidenum">
              <a:rPr lang="de-AT" sz="1400" smtClean="0">
                <a:solidFill>
                  <a:srgbClr val="B0063D"/>
                </a:solidFill>
              </a:rPr>
              <a:pPr/>
              <a:t>‹#›</a:t>
            </a:fld>
            <a:endParaRPr lang="de-AT" sz="1400" dirty="0">
              <a:solidFill>
                <a:srgbClr val="B0063D"/>
              </a:solidFill>
            </a:endParaRPr>
          </a:p>
        </p:txBody>
      </p:sp>
      <p:sp>
        <p:nvSpPr>
          <p:cNvPr id="6" name="Titelplatzhalter 1">
            <a:extLst>
              <a:ext uri="{FF2B5EF4-FFF2-40B4-BE49-F238E27FC236}">
                <a16:creationId xmlns:a16="http://schemas.microsoft.com/office/drawing/2014/main" id="{E8EB14AA-9331-4DF4-8B56-BE62F6070A8D}"/>
              </a:ext>
            </a:extLst>
          </p:cNvPr>
          <p:cNvSpPr>
            <a:spLocks noGrp="1"/>
          </p:cNvSpPr>
          <p:nvPr>
            <p:ph type="title"/>
          </p:nvPr>
        </p:nvSpPr>
        <p:spPr>
          <a:xfrm>
            <a:off x="550863" y="376665"/>
            <a:ext cx="10982325" cy="565412"/>
          </a:xfrm>
          <a:prstGeom prst="rect">
            <a:avLst/>
          </a:prstGeom>
        </p:spPr>
        <p:txBody>
          <a:bodyPr vert="horz" wrap="square" lIns="90000" tIns="46800" rIns="90000" bIns="46800" rtlCol="0" anchor="t" anchorCtr="0">
            <a:spAutoFit/>
          </a:bodyPr>
          <a:lstStyle/>
          <a:p>
            <a:r>
              <a:rPr lang="de-AT" noProof="0" dirty="0"/>
              <a:t>Mastertitelformat bearbeiten</a:t>
            </a:r>
          </a:p>
        </p:txBody>
      </p:sp>
    </p:spTree>
    <p:extLst>
      <p:ext uri="{BB962C8B-B14F-4D97-AF65-F5344CB8AC3E}">
        <p14:creationId xmlns:p14="http://schemas.microsoft.com/office/powerpoint/2010/main" val="423603987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8" r:id="rId8"/>
  </p:sldLayoutIdLst>
  <p:hf sldNum="0" hdr="0" ftr="0"/>
  <p:txStyles>
    <p:titleStyle>
      <a:lvl1pPr algn="l" defTabSz="914400" rtl="0" eaLnBrk="1" latinLnBrk="0" hangingPunct="1">
        <a:lnSpc>
          <a:spcPct val="90000"/>
        </a:lnSpc>
        <a:spcBef>
          <a:spcPts val="0"/>
        </a:spcBef>
        <a:buNone/>
        <a:defRPr sz="3400" b="0" kern="1200">
          <a:solidFill>
            <a:srgbClr val="235578"/>
          </a:solidFill>
          <a:latin typeface="+mn-lt"/>
          <a:ea typeface="+mj-ea"/>
          <a:cs typeface="+mj-cs"/>
        </a:defRPr>
      </a:lvl1pPr>
    </p:titleStyle>
    <p:bodyStyle>
      <a:lvl1pPr marL="228600" indent="-228600" algn="l" defTabSz="914400" rtl="0" eaLnBrk="1" latinLnBrk="0" hangingPunct="1">
        <a:lnSpc>
          <a:spcPct val="112000"/>
        </a:lnSpc>
        <a:spcBef>
          <a:spcPts val="0"/>
        </a:spcBef>
        <a:buFont typeface="Arial" panose="020B0604020202020204" pitchFamily="34" charset="0"/>
        <a:buChar char="•"/>
        <a:defRPr sz="2200" kern="1200">
          <a:solidFill>
            <a:schemeClr val="tx1"/>
          </a:solidFill>
          <a:latin typeface="+mn-lt"/>
          <a:ea typeface="+mn-ea"/>
          <a:cs typeface="+mn-cs"/>
        </a:defRPr>
      </a:lvl1pPr>
      <a:lvl2pPr marL="534988" indent="-263525" algn="l" defTabSz="914400" rtl="0" eaLnBrk="1" latinLnBrk="0" hangingPunct="1">
        <a:lnSpc>
          <a:spcPct val="112000"/>
        </a:lnSpc>
        <a:spcBef>
          <a:spcPts val="0"/>
        </a:spcBef>
        <a:buFont typeface="Symbol" panose="05050102010706020507" pitchFamily="18" charset="2"/>
        <a:buChar char="-"/>
        <a:tabLst/>
        <a:defRPr sz="2200" kern="1200">
          <a:solidFill>
            <a:schemeClr val="tx1"/>
          </a:solidFill>
          <a:latin typeface="+mn-lt"/>
          <a:ea typeface="+mn-ea"/>
          <a:cs typeface="+mn-cs"/>
        </a:defRPr>
      </a:lvl2pPr>
      <a:lvl3pPr marL="806450" indent="-271463" algn="l" defTabSz="914400" rtl="0" eaLnBrk="1" latinLnBrk="0" hangingPunct="1">
        <a:lnSpc>
          <a:spcPct val="112000"/>
        </a:lnSpc>
        <a:spcBef>
          <a:spcPts val="0"/>
        </a:spcBef>
        <a:buFont typeface="Symbol" panose="05050102010706020507" pitchFamily="18" charset="2"/>
        <a:buChar char="-"/>
        <a:tabLst/>
        <a:defRPr sz="2200" kern="1200">
          <a:solidFill>
            <a:schemeClr val="tx1"/>
          </a:solidFill>
          <a:latin typeface="+mn-lt"/>
          <a:ea typeface="+mn-ea"/>
          <a:cs typeface="+mn-cs"/>
        </a:defRPr>
      </a:lvl3pPr>
      <a:lvl4pPr marL="1076325" indent="-269875" algn="l" defTabSz="914400" rtl="0" eaLnBrk="1" latinLnBrk="0" hangingPunct="1">
        <a:lnSpc>
          <a:spcPct val="112000"/>
        </a:lnSpc>
        <a:spcBef>
          <a:spcPts val="0"/>
        </a:spcBef>
        <a:buFont typeface="Symbol" panose="05050102010706020507" pitchFamily="18" charset="2"/>
        <a:buChar char="-"/>
        <a:defRPr sz="2200" kern="1200">
          <a:solidFill>
            <a:schemeClr val="tx1"/>
          </a:solidFill>
          <a:latin typeface="+mn-lt"/>
          <a:ea typeface="+mn-ea"/>
          <a:cs typeface="+mn-cs"/>
        </a:defRPr>
      </a:lvl4pPr>
      <a:lvl5pPr marL="1347788" indent="-271463" algn="l" defTabSz="914400" rtl="0" eaLnBrk="1" latinLnBrk="0" hangingPunct="1">
        <a:lnSpc>
          <a:spcPct val="112000"/>
        </a:lnSpc>
        <a:spcBef>
          <a:spcPts val="0"/>
        </a:spcBef>
        <a:buFont typeface="Symbol" panose="05050102010706020507" pitchFamily="18" charset="2"/>
        <a:buChar char="-"/>
        <a:tabLst/>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p15:clr>
            <a:srgbClr val="F26B43"/>
          </p15:clr>
        </p15:guide>
        <p15:guide id="2" orient="horz" pos="232">
          <p15:clr>
            <a:srgbClr val="F26B43"/>
          </p15:clr>
        </p15:guide>
        <p15:guide id="3" pos="726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7C41948-8837-46F8-BA54-86C835A6844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5689600"/>
          </a:xfrm>
          <a:prstGeom prst="rect">
            <a:avLst/>
          </a:prstGeom>
        </p:spPr>
      </p:pic>
      <p:sp>
        <p:nvSpPr>
          <p:cNvPr id="2" name="Titelplatzhalter 1">
            <a:extLst>
              <a:ext uri="{FF2B5EF4-FFF2-40B4-BE49-F238E27FC236}">
                <a16:creationId xmlns:a16="http://schemas.microsoft.com/office/drawing/2014/main" id="{A5B9D5AA-81A4-48B4-9CF6-6C20356D6D2C}"/>
              </a:ext>
            </a:extLst>
          </p:cNvPr>
          <p:cNvSpPr>
            <a:spLocks noGrp="1"/>
          </p:cNvSpPr>
          <p:nvPr>
            <p:ph type="title"/>
          </p:nvPr>
        </p:nvSpPr>
        <p:spPr>
          <a:xfrm>
            <a:off x="550862" y="378000"/>
            <a:ext cx="7106338" cy="565412"/>
          </a:xfrm>
          <a:prstGeom prst="rect">
            <a:avLst/>
          </a:prstGeom>
        </p:spPr>
        <p:txBody>
          <a:bodyPr vert="horz" wrap="square" lIns="90000" tIns="46800" rIns="90000" bIns="46800" rtlCol="0" anchor="t" anchorCtr="0">
            <a:spAutoFit/>
          </a:bodyPr>
          <a:lstStyle/>
          <a:p>
            <a:r>
              <a:rPr lang="de-DE" dirty="0"/>
              <a:t>Mastertitelformat bearbeiten</a:t>
            </a:r>
            <a:endParaRPr lang="de-AT" dirty="0"/>
          </a:p>
        </p:txBody>
      </p:sp>
    </p:spTree>
    <p:extLst>
      <p:ext uri="{BB962C8B-B14F-4D97-AF65-F5344CB8AC3E}">
        <p14:creationId xmlns:p14="http://schemas.microsoft.com/office/powerpoint/2010/main" val="22761106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Lst>
  <p:hf sldNum="0" hdr="0" ftr="0"/>
  <p:txStyles>
    <p:titleStyle>
      <a:lvl1pPr algn="l" defTabSz="914400" rtl="0" eaLnBrk="1" latinLnBrk="0" hangingPunct="1">
        <a:lnSpc>
          <a:spcPct val="90000"/>
        </a:lnSpc>
        <a:spcBef>
          <a:spcPts val="0"/>
        </a:spcBef>
        <a:buNone/>
        <a:defRPr lang="de-DE" sz="3400" b="1" kern="1200" dirty="0" smtClean="0">
          <a:solidFill>
            <a:schemeClr val="bg1"/>
          </a:solidFill>
          <a:latin typeface="+mn-lt"/>
          <a:ea typeface="+mn-ea"/>
          <a:cs typeface="+mn-cs"/>
        </a:defRPr>
      </a:lvl1pPr>
    </p:titleStyle>
    <p:bodyStyle>
      <a:lvl1pPr marL="228600" indent="-228600" algn="l" defTabSz="914400" rtl="0" eaLnBrk="1" latinLnBrk="0" hangingPunct="1">
        <a:lnSpc>
          <a:spcPct val="90000"/>
        </a:lnSpc>
        <a:spcBef>
          <a:spcPts val="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347">
          <p15:clr>
            <a:srgbClr val="F26B43"/>
          </p15:clr>
        </p15:guide>
        <p15:guide id="3" pos="726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8.sv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8.sv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8.sv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8.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25162/BGL-2021-0011"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www.statistik.at/atlas/?mapid=them_tourismus_akzeptanz&amp;layerid=layer1&amp;sublayerid=sublayer0&amp;languageid=1&amp;bbox=674310,5628479,1978631,6329254,8"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mailto:peter.laimer@statistik.gv.at"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s://www.statistik.at/en/statistics/tourism-and-transport/tourism/tourism-acceptance" TargetMode="External"/><Relationship Id="rId4" Type="http://schemas.openxmlformats.org/officeDocument/2006/relationships/hyperlink" Target="mailto:rebecca.daul@statistik.gv.a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hyperlink" Target="https://www.unwto.org/" TargetMode="External"/><Relationship Id="rId7" Type="http://schemas.openxmlformats.org/officeDocument/2006/relationships/hyperlink" Target="https://webunwto.s3.eu-west-1.amazonaws.com/s3fs-public/2024-02/SF-MST_version_WEB_FEB2024.pdf"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hyperlink" Target="https://www.unwto.org/tourism-statistics/measuring-sustainability-tourism" TargetMode="Externa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bmaw.gv.at/dam/jcr:0ea14456-ac84-4d66-ac69-d507317cd3f2/PLAN%20T%20-%20MASTER%20PLAN%20FOR%20TOURISM.pdf" TargetMode="Externa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hyperlink" Target="https://www.bundeskanzleramt.gv.at/dam/jcr:d7057356-8c6d-4fb3-ab9f-7bc14ff3d871/GovProgramme-Short_EN_BF.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 Id="rId9" Type="http://schemas.openxmlformats.org/officeDocument/2006/relationships/hyperlink" Target="https://www.ris.bka.gv.at/GeltendeFassung/Bundesnormen/20002770/Tourismus-Nachfrage-%20und%20Akzeptanzstatistik%20Verordnung%2c%20Fassung%20vom%2003.04.2024.pdf"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F7A2BCB-C22A-4010-8DE9-3B7C2AFA4C8B}"/>
              </a:ext>
            </a:extLst>
          </p:cNvPr>
          <p:cNvSpPr>
            <a:spLocks noGrp="1"/>
          </p:cNvSpPr>
          <p:nvPr>
            <p:ph type="body" sz="quarter" idx="12"/>
          </p:nvPr>
        </p:nvSpPr>
        <p:spPr>
          <a:xfrm>
            <a:off x="550863" y="142499"/>
            <a:ext cx="7007232" cy="1235147"/>
          </a:xfrm>
        </p:spPr>
        <p:txBody>
          <a:bodyPr/>
          <a:lstStyle/>
          <a:p>
            <a:r>
              <a:rPr lang="en-GB" noProof="0" dirty="0"/>
              <a:t>Measuring </a:t>
            </a:r>
            <a:r>
              <a:rPr lang="en-GB" dirty="0"/>
              <a:t>t</a:t>
            </a:r>
            <a:r>
              <a:rPr lang="en-GB" noProof="0" dirty="0" err="1"/>
              <a:t>ourism</a:t>
            </a:r>
            <a:r>
              <a:rPr lang="en-GB" noProof="0" dirty="0"/>
              <a:t> acceptance in Austria</a:t>
            </a:r>
          </a:p>
        </p:txBody>
      </p:sp>
      <p:sp>
        <p:nvSpPr>
          <p:cNvPr id="3" name="Textplatzhalter 2">
            <a:extLst>
              <a:ext uri="{FF2B5EF4-FFF2-40B4-BE49-F238E27FC236}">
                <a16:creationId xmlns:a16="http://schemas.microsoft.com/office/drawing/2014/main" id="{B8D6AEED-95FA-4FE2-921C-3DEFA5C48B87}"/>
              </a:ext>
            </a:extLst>
          </p:cNvPr>
          <p:cNvSpPr>
            <a:spLocks noGrp="1"/>
          </p:cNvSpPr>
          <p:nvPr>
            <p:ph type="body" sz="quarter" idx="18"/>
          </p:nvPr>
        </p:nvSpPr>
        <p:spPr>
          <a:xfrm>
            <a:off x="550860" y="3041427"/>
            <a:ext cx="7007232" cy="343813"/>
          </a:xfrm>
        </p:spPr>
        <p:txBody>
          <a:bodyPr/>
          <a:lstStyle/>
          <a:p>
            <a:r>
              <a:rPr lang="en-GB" noProof="0" dirty="0"/>
              <a:t>Ms. Rebecca Daul</a:t>
            </a:r>
          </a:p>
        </p:txBody>
      </p:sp>
      <p:sp>
        <p:nvSpPr>
          <p:cNvPr id="4" name="Textplatzhalter 3">
            <a:extLst>
              <a:ext uri="{FF2B5EF4-FFF2-40B4-BE49-F238E27FC236}">
                <a16:creationId xmlns:a16="http://schemas.microsoft.com/office/drawing/2014/main" id="{924C971E-FCA3-4CF9-A5F9-F7A4FD7F2D0A}"/>
              </a:ext>
            </a:extLst>
          </p:cNvPr>
          <p:cNvSpPr>
            <a:spLocks noGrp="1"/>
          </p:cNvSpPr>
          <p:nvPr>
            <p:ph type="body" sz="quarter" idx="22"/>
          </p:nvPr>
        </p:nvSpPr>
        <p:spPr>
          <a:xfrm>
            <a:off x="550861" y="4229289"/>
            <a:ext cx="7007231" cy="980911"/>
          </a:xfrm>
        </p:spPr>
        <p:txBody>
          <a:bodyPr/>
          <a:lstStyle/>
          <a:p>
            <a:r>
              <a:rPr lang="en-US" noProof="0" dirty="0"/>
              <a:t>First Webinar of the Tourism Sprint of the United Nations Network of Economic Statisticians – Tourism Statistics: Tools and Techniques for Data-Driven Decisions</a:t>
            </a:r>
          </a:p>
          <a:p>
            <a:endParaRPr lang="en-GB" dirty="0"/>
          </a:p>
          <a:p>
            <a:r>
              <a:rPr lang="en-GB" noProof="0" dirty="0"/>
              <a:t>24 September 2025 (virtual)</a:t>
            </a:r>
          </a:p>
        </p:txBody>
      </p:sp>
      <p:sp>
        <p:nvSpPr>
          <p:cNvPr id="5" name="Textplatzhalter 4">
            <a:extLst>
              <a:ext uri="{FF2B5EF4-FFF2-40B4-BE49-F238E27FC236}">
                <a16:creationId xmlns:a16="http://schemas.microsoft.com/office/drawing/2014/main" id="{3B8035DE-7868-4A83-88E1-30FB20FD27B1}"/>
              </a:ext>
            </a:extLst>
          </p:cNvPr>
          <p:cNvSpPr>
            <a:spLocks noGrp="1"/>
          </p:cNvSpPr>
          <p:nvPr>
            <p:ph type="body" sz="quarter" idx="14"/>
          </p:nvPr>
        </p:nvSpPr>
        <p:spPr>
          <a:xfrm>
            <a:off x="550863" y="1341765"/>
            <a:ext cx="7007232" cy="551242"/>
          </a:xfrm>
        </p:spPr>
        <p:txBody>
          <a:bodyPr/>
          <a:lstStyle/>
          <a:p>
            <a:r>
              <a:rPr lang="en-GB" noProof="0" dirty="0"/>
              <a:t>Background, methodology and first results</a:t>
            </a:r>
            <a:endParaRPr lang="en-GB" noProof="0" dirty="0">
              <a:solidFill>
                <a:srgbClr val="B0063D"/>
              </a:solidFill>
            </a:endParaRPr>
          </a:p>
        </p:txBody>
      </p:sp>
      <p:sp>
        <p:nvSpPr>
          <p:cNvPr id="6" name="Textplatzhalter 5">
            <a:extLst>
              <a:ext uri="{FF2B5EF4-FFF2-40B4-BE49-F238E27FC236}">
                <a16:creationId xmlns:a16="http://schemas.microsoft.com/office/drawing/2014/main" id="{6BBCEC75-159F-40AC-8901-E08E112114AE}"/>
              </a:ext>
            </a:extLst>
          </p:cNvPr>
          <p:cNvSpPr>
            <a:spLocks noGrp="1"/>
          </p:cNvSpPr>
          <p:nvPr>
            <p:ph type="body" sz="quarter" idx="23"/>
          </p:nvPr>
        </p:nvSpPr>
        <p:spPr>
          <a:xfrm>
            <a:off x="550863" y="3338802"/>
            <a:ext cx="7411317" cy="593112"/>
          </a:xfrm>
        </p:spPr>
        <p:txBody>
          <a:bodyPr/>
          <a:lstStyle/>
          <a:p>
            <a:r>
              <a:rPr lang="en-GB" noProof="0" dirty="0"/>
              <a:t>Statistics Austria – Project Manager Travel behaviour and Tourism acceptance</a:t>
            </a:r>
          </a:p>
        </p:txBody>
      </p:sp>
      <p:sp>
        <p:nvSpPr>
          <p:cNvPr id="7" name="Textplatzhalter 2">
            <a:extLst>
              <a:ext uri="{FF2B5EF4-FFF2-40B4-BE49-F238E27FC236}">
                <a16:creationId xmlns:a16="http://schemas.microsoft.com/office/drawing/2014/main" id="{8A917E95-0B8E-7798-D2E0-C120C2C73B13}"/>
              </a:ext>
            </a:extLst>
          </p:cNvPr>
          <p:cNvSpPr txBox="1">
            <a:spLocks/>
          </p:cNvSpPr>
          <p:nvPr/>
        </p:nvSpPr>
        <p:spPr>
          <a:xfrm>
            <a:off x="550862" y="2358913"/>
            <a:ext cx="7007232" cy="343813"/>
          </a:xfrm>
          <a:prstGeom prst="rect">
            <a:avLst/>
          </a:prstGeom>
        </p:spPr>
        <p:txBody>
          <a:bodyPr wrap="square" lIns="90000" tIns="46800" rIns="90000" bIns="46800">
            <a:sp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de-DE" sz="1800" b="1" u="none" kern="1200" dirty="0">
                <a:solidFill>
                  <a:schemeClr val="bg1"/>
                </a:solidFill>
                <a:latin typeface="+mn-lt"/>
                <a:ea typeface="+mn-ea"/>
                <a:cs typeface="+mn-cs"/>
              </a:defRPr>
            </a:lvl1pPr>
            <a:lvl2pPr marL="685800" indent="-228600" algn="l" defTabSz="914400" rtl="0" eaLnBrk="1" latinLnBrk="0" hangingPunct="1">
              <a:lnSpc>
                <a:spcPct val="90000"/>
              </a:lnSpc>
              <a:spcBef>
                <a:spcPts val="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Mr. Peter Laimer</a:t>
            </a:r>
          </a:p>
        </p:txBody>
      </p:sp>
      <p:sp>
        <p:nvSpPr>
          <p:cNvPr id="8" name="Textplatzhalter 5">
            <a:extLst>
              <a:ext uri="{FF2B5EF4-FFF2-40B4-BE49-F238E27FC236}">
                <a16:creationId xmlns:a16="http://schemas.microsoft.com/office/drawing/2014/main" id="{FF0476B5-87F4-5A6C-FEA4-0C439CD887CF}"/>
              </a:ext>
            </a:extLst>
          </p:cNvPr>
          <p:cNvSpPr txBox="1">
            <a:spLocks/>
          </p:cNvSpPr>
          <p:nvPr/>
        </p:nvSpPr>
        <p:spPr>
          <a:xfrm>
            <a:off x="550861" y="2656288"/>
            <a:ext cx="7411317" cy="343813"/>
          </a:xfrm>
          <a:prstGeom prst="rect">
            <a:avLst/>
          </a:prstGeom>
        </p:spPr>
        <p:txBody>
          <a:bodyPr wrap="square" lIns="90000" tIns="46800" rIns="90000" bIns="46800">
            <a:sp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de-DE" sz="1800" b="0" u="none" kern="1200" dirty="0">
                <a:solidFill>
                  <a:schemeClr val="bg1"/>
                </a:solidFill>
                <a:latin typeface="+mn-lt"/>
                <a:ea typeface="+mn-ea"/>
                <a:cs typeface="+mn-cs"/>
              </a:defRPr>
            </a:lvl1pPr>
            <a:lvl2pPr marL="685800" indent="-228600" algn="l" defTabSz="914400" rtl="0" eaLnBrk="1" latinLnBrk="0" hangingPunct="1">
              <a:lnSpc>
                <a:spcPct val="90000"/>
              </a:lnSpc>
              <a:spcBef>
                <a:spcPts val="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Statistics Austria – Head Tourism Statistics Department</a:t>
            </a:r>
          </a:p>
        </p:txBody>
      </p:sp>
    </p:spTree>
    <p:extLst>
      <p:ext uri="{BB962C8B-B14F-4D97-AF65-F5344CB8AC3E}">
        <p14:creationId xmlns:p14="http://schemas.microsoft.com/office/powerpoint/2010/main" val="2604178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BBFD9E-82EC-4C53-B79C-7D86CBD64C1A}"/>
              </a:ext>
            </a:extLst>
          </p:cNvPr>
          <p:cNvSpPr>
            <a:spLocks noGrp="1"/>
          </p:cNvSpPr>
          <p:nvPr>
            <p:ph type="title"/>
          </p:nvPr>
        </p:nvSpPr>
        <p:spPr/>
        <p:txBody>
          <a:bodyPr/>
          <a:lstStyle/>
          <a:p>
            <a:r>
              <a:rPr lang="en-GB" noProof="0" dirty="0"/>
              <a:t>Questionnaire in force (1)</a:t>
            </a:r>
          </a:p>
        </p:txBody>
      </p:sp>
      <p:sp>
        <p:nvSpPr>
          <p:cNvPr id="3" name="Textplatzhalter 2">
            <a:extLst>
              <a:ext uri="{FF2B5EF4-FFF2-40B4-BE49-F238E27FC236}">
                <a16:creationId xmlns:a16="http://schemas.microsoft.com/office/drawing/2014/main" id="{DD27C65E-8378-41E3-B8ED-BC3B92E60220}"/>
              </a:ext>
            </a:extLst>
          </p:cNvPr>
          <p:cNvSpPr>
            <a:spLocks noGrp="1"/>
          </p:cNvSpPr>
          <p:nvPr>
            <p:ph type="body" sz="quarter" idx="10"/>
          </p:nvPr>
        </p:nvSpPr>
        <p:spPr/>
        <p:txBody>
          <a:bodyPr/>
          <a:lstStyle/>
          <a:p>
            <a:endParaRPr lang="en-GB" noProof="0" dirty="0"/>
          </a:p>
        </p:txBody>
      </p:sp>
      <p:sp>
        <p:nvSpPr>
          <p:cNvPr id="4" name="Textplatzhalter 3">
            <a:extLst>
              <a:ext uri="{FF2B5EF4-FFF2-40B4-BE49-F238E27FC236}">
                <a16:creationId xmlns:a16="http://schemas.microsoft.com/office/drawing/2014/main" id="{65F8FB33-FC17-40DC-B90D-B071F9AB80CA}"/>
              </a:ext>
            </a:extLst>
          </p:cNvPr>
          <p:cNvSpPr>
            <a:spLocks noGrp="1"/>
          </p:cNvSpPr>
          <p:nvPr>
            <p:ph type="body" sz="quarter" idx="14"/>
          </p:nvPr>
        </p:nvSpPr>
        <p:spPr>
          <a:xfrm>
            <a:off x="550862" y="863499"/>
            <a:ext cx="10982325" cy="482313"/>
          </a:xfrm>
        </p:spPr>
        <p:txBody>
          <a:bodyPr/>
          <a:lstStyle/>
          <a:p>
            <a:r>
              <a:rPr lang="en-GB" noProof="0" dirty="0"/>
              <a:t>Impact of tourism</a:t>
            </a:r>
          </a:p>
        </p:txBody>
      </p:sp>
      <p:pic>
        <p:nvPicPr>
          <p:cNvPr id="10" name="Grafik 9" descr="Fragezeichen">
            <a:extLst>
              <a:ext uri="{FF2B5EF4-FFF2-40B4-BE49-F238E27FC236}">
                <a16:creationId xmlns:a16="http://schemas.microsoft.com/office/drawing/2014/main" id="{2169ACD9-E98D-402A-A55F-EEA9E0F3C4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43508" y="1832647"/>
            <a:ext cx="1719818" cy="1719818"/>
          </a:xfrm>
          <a:prstGeom prst="rect">
            <a:avLst/>
          </a:prstGeom>
        </p:spPr>
      </p:pic>
      <p:sp>
        <p:nvSpPr>
          <p:cNvPr id="7" name="Rechteck 6">
            <a:extLst>
              <a:ext uri="{FF2B5EF4-FFF2-40B4-BE49-F238E27FC236}">
                <a16:creationId xmlns:a16="http://schemas.microsoft.com/office/drawing/2014/main" id="{0397F78C-9E11-4330-9465-352B17BDE373}"/>
              </a:ext>
            </a:extLst>
          </p:cNvPr>
          <p:cNvSpPr/>
          <p:nvPr/>
        </p:nvSpPr>
        <p:spPr>
          <a:xfrm>
            <a:off x="550862" y="1532289"/>
            <a:ext cx="9659938" cy="4165243"/>
          </a:xfrm>
          <a:prstGeom prst="rect">
            <a:avLst/>
          </a:prstGeom>
        </p:spPr>
        <p:txBody>
          <a:bodyPr wrap="square">
            <a:spAutoFit/>
          </a:bodyPr>
          <a:lstStyle/>
          <a:p>
            <a:pPr>
              <a:spcBef>
                <a:spcPts val="200"/>
              </a:spcBef>
              <a:spcAft>
                <a:spcPts val="0"/>
              </a:spcAft>
            </a:pPr>
            <a:r>
              <a:rPr lang="en-GB" sz="2000" b="1" noProof="0" dirty="0">
                <a:solidFill>
                  <a:srgbClr val="B0063D"/>
                </a:solidFill>
                <a:latin typeface="Calibri" panose="020F0502020204030204" pitchFamily="34" charset="0"/>
                <a:ea typeface="Times New Roman" panose="02020603050405020304" pitchFamily="18" charset="0"/>
                <a:cs typeface="Times New Roman" panose="02020603050405020304" pitchFamily="18" charset="0"/>
              </a:rPr>
              <a:t>Question G1 </a:t>
            </a:r>
            <a:endParaRPr lang="en-GB" sz="2000" b="1" noProof="0"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a:p>
            <a:pPr>
              <a:spcBef>
                <a:spcPts val="200"/>
              </a:spcBef>
              <a:spcAft>
                <a:spcPts val="0"/>
              </a:spcAft>
            </a:pPr>
            <a:r>
              <a:rPr lang="en-GB" sz="1600" noProof="0" dirty="0">
                <a:latin typeface="Calibri" panose="020F0502020204030204" pitchFamily="34" charset="0"/>
                <a:ea typeface="Times New Roman" panose="02020603050405020304" pitchFamily="18" charset="0"/>
                <a:cs typeface="Times New Roman" panose="02020603050405020304" pitchFamily="18" charset="0"/>
              </a:rPr>
              <a:t>How do you personally rate the impact of tourism on </a:t>
            </a:r>
            <a:r>
              <a:rPr lang="en-GB" sz="1600" b="1" noProof="0" dirty="0">
                <a:latin typeface="Calibri" panose="020F0502020204030204" pitchFamily="34" charset="0"/>
                <a:ea typeface="Times New Roman" panose="02020603050405020304" pitchFamily="18" charset="0"/>
                <a:cs typeface="Times New Roman" panose="02020603050405020304" pitchFamily="18" charset="0"/>
              </a:rPr>
              <a:t>your place of residence</a:t>
            </a:r>
            <a:r>
              <a:rPr lang="en-GB" sz="1600" noProof="0" dirty="0">
                <a:latin typeface="Calibri" panose="020F0502020204030204" pitchFamily="34" charset="0"/>
                <a:ea typeface="Times New Roman" panose="02020603050405020304" pitchFamily="18" charset="0"/>
                <a:cs typeface="Times New Roman" panose="02020603050405020304" pitchFamily="18" charset="0"/>
              </a:rPr>
              <a:t>? </a:t>
            </a:r>
            <a:endParaRPr lang="en-GB" sz="2400" noProof="0" dirty="0">
              <a:latin typeface="Arial Narrow" panose="020B0606020202030204" pitchFamily="34" charset="0"/>
              <a:ea typeface="Times New Roman" panose="02020603050405020304" pitchFamily="18" charset="0"/>
              <a:cs typeface="Times New Roman" panose="02020603050405020304" pitchFamily="18" charset="0"/>
            </a:endParaRPr>
          </a:p>
          <a:p>
            <a:pPr marL="449580" algn="just">
              <a:spcAft>
                <a:spcPts val="0"/>
              </a:spcAft>
            </a:pPr>
            <a:r>
              <a:rPr lang="en-GB" sz="1400" i="1" noProof="0" dirty="0">
                <a:solidFill>
                  <a:srgbClr val="4472C4"/>
                </a:solidFill>
                <a:latin typeface="Calibri" panose="020F0502020204030204" pitchFamily="34" charset="0"/>
                <a:ea typeface="Calibri" panose="020F0502020204030204" pitchFamily="34" charset="0"/>
              </a:rPr>
              <a:t>Please really only think of your place of residence/municipality of residence.</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Predominantly positive </a:t>
            </a:r>
            <a:r>
              <a:rPr lang="en-GB" sz="1400" i="1" noProof="0" dirty="0">
                <a:solidFill>
                  <a:srgbClr val="70AD47"/>
                </a:solidFill>
                <a:latin typeface="Calibri" panose="020F0502020204030204" pitchFamily="34" charset="0"/>
                <a:ea typeface="Times New Roman" panose="02020603050405020304" pitchFamily="18" charset="0"/>
              </a:rPr>
              <a:t>(Filter to G1_1: Why?)</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Rather positive</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Neutral</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Rather negative</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Predominantly negative </a:t>
            </a:r>
            <a:r>
              <a:rPr lang="en-GB" sz="1400" i="1" noProof="0" dirty="0">
                <a:solidFill>
                  <a:srgbClr val="70AD47"/>
                </a:solidFill>
                <a:latin typeface="Calibri" panose="020F0502020204030204" pitchFamily="34" charset="0"/>
                <a:ea typeface="Times New Roman" panose="02020603050405020304" pitchFamily="18" charset="0"/>
              </a:rPr>
              <a:t>(Filter to G1_1: Why?)</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1200"/>
              </a:spcAft>
              <a:buFont typeface="+mj-lt"/>
              <a:buAutoNum type="arabicPeriod"/>
            </a:pPr>
            <a:r>
              <a:rPr lang="en-GB" sz="1600" noProof="0" dirty="0">
                <a:latin typeface="Calibri" panose="020F0502020204030204" pitchFamily="34" charset="0"/>
                <a:ea typeface="Times New Roman" panose="02020603050405020304" pitchFamily="18" charset="0"/>
              </a:rPr>
              <a:t>Don’t know</a:t>
            </a:r>
          </a:p>
          <a:p>
            <a:pPr lvl="0" algn="just">
              <a:spcAft>
                <a:spcPts val="1200"/>
              </a:spcAft>
            </a:pPr>
            <a:r>
              <a:rPr lang="en-GB" sz="1600" noProof="0" dirty="0">
                <a:latin typeface="Calibri" panose="020F0502020204030204" pitchFamily="34" charset="0"/>
                <a:ea typeface="Times New Roman" panose="02020603050405020304" pitchFamily="18" charset="0"/>
              </a:rPr>
              <a:t>	</a:t>
            </a:r>
            <a:r>
              <a:rPr lang="en-GB" sz="1600" noProof="0" dirty="0">
                <a:latin typeface="Calibri" panose="020F0502020204030204" pitchFamily="34" charset="0"/>
                <a:ea typeface="Times New Roman" panose="02020603050405020304" pitchFamily="18" charset="0"/>
                <a:sym typeface="Wingdings" panose="05000000000000000000" pitchFamily="2" charset="2"/>
              </a:rPr>
              <a:t> Calculation of </a:t>
            </a:r>
            <a:r>
              <a:rPr lang="en-GB" sz="1600" b="1" noProof="0" dirty="0">
                <a:latin typeface="Calibri" panose="020F0502020204030204" pitchFamily="34" charset="0"/>
                <a:ea typeface="Times New Roman" panose="02020603050405020304" pitchFamily="18" charset="0"/>
                <a:sym typeface="Wingdings" panose="05000000000000000000" pitchFamily="2" charset="2"/>
              </a:rPr>
              <a:t>Tourism Acceptance Score </a:t>
            </a:r>
            <a:r>
              <a:rPr lang="en-GB" sz="1600" noProof="0" dirty="0">
                <a:latin typeface="Calibri" panose="020F0502020204030204" pitchFamily="34" charset="0"/>
                <a:ea typeface="Times New Roman" panose="02020603050405020304" pitchFamily="18" charset="0"/>
                <a:sym typeface="Wingdings" panose="05000000000000000000" pitchFamily="2" charset="2"/>
              </a:rPr>
              <a:t>(Place)</a:t>
            </a:r>
            <a:endParaRPr lang="en-GB" sz="1600" noProof="0" dirty="0">
              <a:latin typeface="Calibri" panose="020F0502020204030204" pitchFamily="34" charset="0"/>
              <a:ea typeface="Times New Roman" panose="02020603050405020304" pitchFamily="18" charset="0"/>
            </a:endParaRPr>
          </a:p>
          <a:p>
            <a:pPr marL="342900" lvl="0" indent="-342900" algn="just">
              <a:spcAft>
                <a:spcPts val="1200"/>
              </a:spcAft>
              <a:buFont typeface="+mj-lt"/>
              <a:buAutoNum type="arabicPeriod"/>
            </a:pPr>
            <a:endParaRPr lang="en-GB" sz="1600" noProof="0" dirty="0">
              <a:latin typeface="Times New Roman" panose="02020603050405020304" pitchFamily="18" charset="0"/>
              <a:ea typeface="Times New Roman" panose="02020603050405020304" pitchFamily="18" charset="0"/>
            </a:endParaRPr>
          </a:p>
          <a:p>
            <a:pPr>
              <a:spcBef>
                <a:spcPts val="200"/>
              </a:spcBef>
              <a:spcAft>
                <a:spcPts val="0"/>
              </a:spcAft>
            </a:pPr>
            <a:r>
              <a:rPr lang="en-GB" sz="2000" b="1" noProof="0" dirty="0">
                <a:solidFill>
                  <a:srgbClr val="B0063D"/>
                </a:solidFill>
                <a:latin typeface="Calibri" panose="020F0502020204030204" pitchFamily="34" charset="0"/>
                <a:ea typeface="Times New Roman" panose="02020603050405020304" pitchFamily="18" charset="0"/>
                <a:cs typeface="Times New Roman" panose="02020603050405020304" pitchFamily="18" charset="0"/>
              </a:rPr>
              <a:t>Question G1_1 </a:t>
            </a:r>
            <a:endParaRPr lang="en-GB" sz="2000" b="1" noProof="0"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a:p>
            <a:pPr>
              <a:spcBef>
                <a:spcPts val="200"/>
              </a:spcBef>
              <a:spcAft>
                <a:spcPts val="0"/>
              </a:spcAft>
            </a:pPr>
            <a:r>
              <a:rPr lang="en-GB" sz="1600" noProof="0" dirty="0">
                <a:latin typeface="Calibri" panose="020F0502020204030204" pitchFamily="34" charset="0"/>
                <a:ea typeface="Times New Roman" panose="02020603050405020304" pitchFamily="18" charset="0"/>
                <a:cs typeface="Times New Roman" panose="02020603050405020304" pitchFamily="18" charset="0"/>
              </a:rPr>
              <a:t>Why do you rate the impact of tourism on where you live as </a:t>
            </a:r>
            <a:r>
              <a:rPr lang="en-GB" sz="1600" i="1" noProof="0" dirty="0">
                <a:latin typeface="Calibri" panose="020F0502020204030204" pitchFamily="34" charset="0"/>
                <a:ea typeface="Times New Roman" panose="02020603050405020304" pitchFamily="18" charset="0"/>
                <a:cs typeface="Times New Roman" panose="02020603050405020304" pitchFamily="18" charset="0"/>
              </a:rPr>
              <a:t>predominantly positive/negative</a:t>
            </a:r>
            <a:r>
              <a:rPr lang="en-GB" sz="1600" noProof="0" dirty="0">
                <a:latin typeface="Calibri" panose="020F0502020204030204" pitchFamily="34" charset="0"/>
                <a:ea typeface="Times New Roman" panose="02020603050405020304" pitchFamily="18" charset="0"/>
                <a:cs typeface="Times New Roman" panose="02020603050405020304" pitchFamily="18" charset="0"/>
              </a:rPr>
              <a:t>?</a:t>
            </a:r>
            <a:endParaRPr lang="en-GB" sz="2400" noProof="0" dirty="0">
              <a:latin typeface="Arial Narrow" panose="020B0606020202030204" pitchFamily="34" charset="0"/>
              <a:ea typeface="Times New Roman" panose="02020603050405020304" pitchFamily="18" charset="0"/>
              <a:cs typeface="Times New Roman" panose="02020603050405020304" pitchFamily="18" charset="0"/>
            </a:endParaRPr>
          </a:p>
          <a:p>
            <a:pPr>
              <a:spcBef>
                <a:spcPts val="200"/>
              </a:spcBef>
              <a:spcAft>
                <a:spcPts val="0"/>
              </a:spcAft>
            </a:pPr>
            <a:r>
              <a:rPr lang="en-GB" sz="1400" i="1" noProof="0" dirty="0">
                <a:solidFill>
                  <a:srgbClr val="4472C4"/>
                </a:solidFill>
                <a:latin typeface="Calibri" panose="020F0502020204030204" pitchFamily="34" charset="0"/>
                <a:ea typeface="Times New Roman" panose="02020603050405020304" pitchFamily="18" charset="0"/>
                <a:cs typeface="Times New Roman" panose="02020603050405020304" pitchFamily="18" charset="0"/>
              </a:rPr>
              <a:t>Please briefly explain the reason for your answer. </a:t>
            </a:r>
            <a:endParaRPr lang="en-GB" sz="2400" noProof="0" dirty="0">
              <a:latin typeface="Arial Narrow" panose="020B0606020202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7792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BBFD9E-82EC-4C53-B79C-7D86CBD64C1A}"/>
              </a:ext>
            </a:extLst>
          </p:cNvPr>
          <p:cNvSpPr>
            <a:spLocks noGrp="1"/>
          </p:cNvSpPr>
          <p:nvPr>
            <p:ph type="title"/>
          </p:nvPr>
        </p:nvSpPr>
        <p:spPr/>
        <p:txBody>
          <a:bodyPr/>
          <a:lstStyle/>
          <a:p>
            <a:r>
              <a:rPr lang="en-GB" noProof="0" dirty="0"/>
              <a:t>Questionnaire in force (2)</a:t>
            </a:r>
          </a:p>
        </p:txBody>
      </p:sp>
      <p:sp>
        <p:nvSpPr>
          <p:cNvPr id="3" name="Textplatzhalter 2">
            <a:extLst>
              <a:ext uri="{FF2B5EF4-FFF2-40B4-BE49-F238E27FC236}">
                <a16:creationId xmlns:a16="http://schemas.microsoft.com/office/drawing/2014/main" id="{DD27C65E-8378-41E3-B8ED-BC3B92E60220}"/>
              </a:ext>
            </a:extLst>
          </p:cNvPr>
          <p:cNvSpPr>
            <a:spLocks noGrp="1"/>
          </p:cNvSpPr>
          <p:nvPr>
            <p:ph type="body" sz="quarter" idx="10"/>
          </p:nvPr>
        </p:nvSpPr>
        <p:spPr/>
        <p:txBody>
          <a:bodyPr/>
          <a:lstStyle/>
          <a:p>
            <a:endParaRPr lang="en-GB" noProof="0" dirty="0"/>
          </a:p>
        </p:txBody>
      </p:sp>
      <p:sp>
        <p:nvSpPr>
          <p:cNvPr id="4" name="Textplatzhalter 3">
            <a:extLst>
              <a:ext uri="{FF2B5EF4-FFF2-40B4-BE49-F238E27FC236}">
                <a16:creationId xmlns:a16="http://schemas.microsoft.com/office/drawing/2014/main" id="{65F8FB33-FC17-40DC-B90D-B071F9AB80CA}"/>
              </a:ext>
            </a:extLst>
          </p:cNvPr>
          <p:cNvSpPr>
            <a:spLocks noGrp="1"/>
          </p:cNvSpPr>
          <p:nvPr>
            <p:ph type="body" sz="quarter" idx="14"/>
          </p:nvPr>
        </p:nvSpPr>
        <p:spPr>
          <a:xfrm>
            <a:off x="550862" y="863499"/>
            <a:ext cx="10982325" cy="482313"/>
          </a:xfrm>
        </p:spPr>
        <p:txBody>
          <a:bodyPr/>
          <a:lstStyle/>
          <a:p>
            <a:r>
              <a:rPr lang="en-GB" noProof="0" dirty="0"/>
              <a:t>Perceived importance of tourism</a:t>
            </a:r>
          </a:p>
        </p:txBody>
      </p:sp>
      <p:pic>
        <p:nvPicPr>
          <p:cNvPr id="10" name="Grafik 9" descr="Fragezeichen">
            <a:extLst>
              <a:ext uri="{FF2B5EF4-FFF2-40B4-BE49-F238E27FC236}">
                <a16:creationId xmlns:a16="http://schemas.microsoft.com/office/drawing/2014/main" id="{2169ACD9-E98D-402A-A55F-EEA9E0F3C4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43508" y="1832647"/>
            <a:ext cx="1719818" cy="1719818"/>
          </a:xfrm>
          <a:prstGeom prst="rect">
            <a:avLst/>
          </a:prstGeom>
        </p:spPr>
      </p:pic>
      <p:sp>
        <p:nvSpPr>
          <p:cNvPr id="7" name="Rechteck 6">
            <a:extLst>
              <a:ext uri="{FF2B5EF4-FFF2-40B4-BE49-F238E27FC236}">
                <a16:creationId xmlns:a16="http://schemas.microsoft.com/office/drawing/2014/main" id="{67AFC0BB-C36B-47D6-81F6-9A0B1336F229}"/>
              </a:ext>
            </a:extLst>
          </p:cNvPr>
          <p:cNvSpPr/>
          <p:nvPr/>
        </p:nvSpPr>
        <p:spPr>
          <a:xfrm>
            <a:off x="528674" y="1592600"/>
            <a:ext cx="9818484" cy="4816703"/>
          </a:xfrm>
          <a:prstGeom prst="rect">
            <a:avLst/>
          </a:prstGeom>
        </p:spPr>
        <p:txBody>
          <a:bodyPr wrap="square">
            <a:spAutoFit/>
          </a:bodyPr>
          <a:lstStyle/>
          <a:p>
            <a:pPr>
              <a:spcBef>
                <a:spcPts val="200"/>
              </a:spcBef>
              <a:spcAft>
                <a:spcPts val="0"/>
              </a:spcAft>
            </a:pPr>
            <a:r>
              <a:rPr lang="en-GB" sz="2000" b="1" noProof="0" dirty="0">
                <a:solidFill>
                  <a:srgbClr val="B0063D"/>
                </a:solidFill>
                <a:latin typeface="Calibri" panose="020F0502020204030204" pitchFamily="34" charset="0"/>
                <a:ea typeface="Times New Roman" panose="02020603050405020304" pitchFamily="18" charset="0"/>
                <a:cs typeface="Times New Roman" panose="02020603050405020304" pitchFamily="18" charset="0"/>
              </a:rPr>
              <a:t>Question G2_1 </a:t>
            </a:r>
            <a:endParaRPr lang="en-GB" sz="2000" b="1" noProof="0"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a:p>
            <a:pPr>
              <a:spcBef>
                <a:spcPts val="200"/>
              </a:spcBef>
              <a:spcAft>
                <a:spcPts val="0"/>
              </a:spcAft>
            </a:pPr>
            <a:r>
              <a:rPr lang="en-GB" sz="1600" noProof="0" dirty="0">
                <a:latin typeface="Calibri" panose="020F0502020204030204" pitchFamily="34" charset="0"/>
                <a:ea typeface="Times New Roman" panose="02020603050405020304" pitchFamily="18" charset="0"/>
                <a:cs typeface="Times New Roman" panose="02020603050405020304" pitchFamily="18" charset="0"/>
              </a:rPr>
              <a:t>In your opinion, what importance does tourism (i.e. overnight and day trips) generally have for the economy, labour market and leisure activities in </a:t>
            </a:r>
            <a:r>
              <a:rPr lang="en-GB" sz="1600" b="1" noProof="0" dirty="0">
                <a:latin typeface="Calibri" panose="020F0502020204030204" pitchFamily="34" charset="0"/>
                <a:ea typeface="Times New Roman" panose="02020603050405020304" pitchFamily="18" charset="0"/>
                <a:cs typeface="Times New Roman" panose="02020603050405020304" pitchFamily="18" charset="0"/>
              </a:rPr>
              <a:t>your place of residence</a:t>
            </a:r>
            <a:r>
              <a:rPr lang="en-GB" sz="1600" noProof="0" dirty="0">
                <a:latin typeface="Calibri" panose="020F0502020204030204" pitchFamily="34" charset="0"/>
                <a:ea typeface="Times New Roman" panose="02020603050405020304" pitchFamily="18" charset="0"/>
                <a:cs typeface="Times New Roman" panose="02020603050405020304" pitchFamily="18" charset="0"/>
              </a:rPr>
              <a:t>?</a:t>
            </a:r>
            <a:endParaRPr lang="en-GB" sz="2400" noProof="0" dirty="0">
              <a:latin typeface="Arial Narrow" panose="020B0606020202030204" pitchFamily="34" charset="0"/>
              <a:ea typeface="Times New Roman" panose="02020603050405020304" pitchFamily="18" charset="0"/>
              <a:cs typeface="Times New Roman" panose="02020603050405020304" pitchFamily="18" charset="0"/>
            </a:endParaRPr>
          </a:p>
          <a:p>
            <a:pPr marL="449580" algn="just">
              <a:spcAft>
                <a:spcPts val="0"/>
              </a:spcAft>
            </a:pPr>
            <a:r>
              <a:rPr lang="en-GB" sz="1400" i="1" noProof="0" dirty="0">
                <a:solidFill>
                  <a:srgbClr val="4472C4"/>
                </a:solidFill>
                <a:latin typeface="Calibri" panose="020F0502020204030204" pitchFamily="34" charset="0"/>
                <a:ea typeface="Calibri" panose="020F0502020204030204" pitchFamily="34" charset="0"/>
              </a:rPr>
              <a:t>Please really only think of your place of residence/municipality of residence.</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High importance</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Medium importance</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Low importance</a:t>
            </a: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No importance (since 2025)</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1200"/>
              </a:spcAft>
              <a:buFont typeface="+mj-lt"/>
              <a:buAutoNum type="arabicPeriod"/>
            </a:pPr>
            <a:r>
              <a:rPr lang="en-GB" sz="1600" noProof="0" dirty="0">
                <a:latin typeface="Calibri" panose="020F0502020204030204" pitchFamily="34" charset="0"/>
                <a:ea typeface="Times New Roman" panose="02020603050405020304" pitchFamily="18" charset="0"/>
              </a:rPr>
              <a:t>Don’t know</a:t>
            </a:r>
            <a:endParaRPr lang="en-GB" sz="1600" noProof="0" dirty="0">
              <a:latin typeface="Times New Roman" panose="02020603050405020304" pitchFamily="18" charset="0"/>
              <a:ea typeface="Times New Roman" panose="02020603050405020304" pitchFamily="18" charset="0"/>
            </a:endParaRPr>
          </a:p>
          <a:p>
            <a:pPr>
              <a:spcBef>
                <a:spcPts val="200"/>
              </a:spcBef>
              <a:spcAft>
                <a:spcPts val="0"/>
              </a:spcAft>
            </a:pPr>
            <a:r>
              <a:rPr lang="en-GB" sz="2000" b="1" noProof="0" dirty="0">
                <a:solidFill>
                  <a:srgbClr val="B0063D"/>
                </a:solidFill>
                <a:latin typeface="Calibri" panose="020F0502020204030204" pitchFamily="34" charset="0"/>
                <a:ea typeface="Times New Roman" panose="02020603050405020304" pitchFamily="18" charset="0"/>
                <a:cs typeface="Times New Roman" panose="02020603050405020304" pitchFamily="18" charset="0"/>
              </a:rPr>
              <a:t>Question G2_2 </a:t>
            </a:r>
            <a:endParaRPr lang="en-GB" sz="2000" b="1" noProof="0"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a:p>
            <a:pPr>
              <a:spcBef>
                <a:spcPts val="200"/>
              </a:spcBef>
              <a:spcAft>
                <a:spcPts val="0"/>
              </a:spcAft>
            </a:pPr>
            <a:r>
              <a:rPr lang="en-GB" sz="1600" noProof="0" dirty="0">
                <a:latin typeface="Calibri" panose="020F0502020204030204" pitchFamily="34" charset="0"/>
                <a:ea typeface="Times New Roman" panose="02020603050405020304" pitchFamily="18" charset="0"/>
                <a:cs typeface="Times New Roman" panose="02020603050405020304" pitchFamily="18" charset="0"/>
              </a:rPr>
              <a:t>In your opinion, what importance does tourism (i.e. overnight and day trips) generally have for the economy, labour market and leisure activities in </a:t>
            </a:r>
            <a:r>
              <a:rPr lang="en-GB" sz="1600" b="1" noProof="0" dirty="0">
                <a:latin typeface="Calibri" panose="020F0502020204030204" pitchFamily="34" charset="0"/>
                <a:ea typeface="Times New Roman" panose="02020603050405020304" pitchFamily="18" charset="0"/>
                <a:cs typeface="Times New Roman" panose="02020603050405020304" pitchFamily="18" charset="0"/>
              </a:rPr>
              <a:t>Austria</a:t>
            </a:r>
            <a:r>
              <a:rPr lang="en-GB" sz="1600" noProof="0" dirty="0">
                <a:latin typeface="Calibri" panose="020F0502020204030204" pitchFamily="34" charset="0"/>
                <a:ea typeface="Times New Roman" panose="02020603050405020304" pitchFamily="18" charset="0"/>
                <a:cs typeface="Times New Roman" panose="02020603050405020304" pitchFamily="18" charset="0"/>
              </a:rPr>
              <a:t>?</a:t>
            </a:r>
            <a:endParaRPr lang="en-GB" sz="2400" noProof="0" dirty="0">
              <a:latin typeface="Arial Narrow" panose="020B0606020202030204" pitchFamily="34" charset="0"/>
              <a:ea typeface="Times New Roman" panose="02020603050405020304" pitchFamily="18" charset="0"/>
              <a:cs typeface="Times New Roman" panose="02020603050405020304" pitchFamily="18" charset="0"/>
            </a:endParaRPr>
          </a:p>
          <a:p>
            <a:pPr indent="447675" algn="just">
              <a:spcAft>
                <a:spcPts val="0"/>
              </a:spcAft>
            </a:pPr>
            <a:r>
              <a:rPr lang="en-GB" sz="1400" i="1" noProof="0" dirty="0">
                <a:solidFill>
                  <a:srgbClr val="4472C4"/>
                </a:solidFill>
                <a:latin typeface="Calibri" panose="020F0502020204030204" pitchFamily="34" charset="0"/>
                <a:ea typeface="Times New Roman" panose="02020603050405020304" pitchFamily="18" charset="0"/>
              </a:rPr>
              <a:t>Please answer with your personal perception for the whole of Austria here. </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High importance</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Medium importance</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Low importance</a:t>
            </a: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No importance (since 2025)</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1200"/>
              </a:spcAft>
              <a:buFont typeface="+mj-lt"/>
              <a:buAutoNum type="arabicPeriod"/>
            </a:pPr>
            <a:r>
              <a:rPr lang="en-GB" sz="1600" noProof="0" dirty="0">
                <a:latin typeface="Calibri" panose="020F0502020204030204" pitchFamily="34" charset="0"/>
                <a:ea typeface="Times New Roman" panose="02020603050405020304" pitchFamily="18" charset="0"/>
              </a:rPr>
              <a:t>Don’t know</a:t>
            </a:r>
            <a:endParaRPr lang="en-GB" sz="1600" noProof="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07851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BBFD9E-82EC-4C53-B79C-7D86CBD64C1A}"/>
              </a:ext>
            </a:extLst>
          </p:cNvPr>
          <p:cNvSpPr>
            <a:spLocks noGrp="1"/>
          </p:cNvSpPr>
          <p:nvPr>
            <p:ph type="title"/>
          </p:nvPr>
        </p:nvSpPr>
        <p:spPr/>
        <p:txBody>
          <a:bodyPr/>
          <a:lstStyle/>
          <a:p>
            <a:r>
              <a:rPr lang="en-GB" noProof="0" dirty="0"/>
              <a:t>Questionnaire in force (3)</a:t>
            </a:r>
          </a:p>
        </p:txBody>
      </p:sp>
      <p:sp>
        <p:nvSpPr>
          <p:cNvPr id="3" name="Textplatzhalter 2">
            <a:extLst>
              <a:ext uri="{FF2B5EF4-FFF2-40B4-BE49-F238E27FC236}">
                <a16:creationId xmlns:a16="http://schemas.microsoft.com/office/drawing/2014/main" id="{DD27C65E-8378-41E3-B8ED-BC3B92E60220}"/>
              </a:ext>
            </a:extLst>
          </p:cNvPr>
          <p:cNvSpPr>
            <a:spLocks noGrp="1"/>
          </p:cNvSpPr>
          <p:nvPr>
            <p:ph type="body" sz="quarter" idx="10"/>
          </p:nvPr>
        </p:nvSpPr>
        <p:spPr/>
        <p:txBody>
          <a:bodyPr/>
          <a:lstStyle/>
          <a:p>
            <a:endParaRPr lang="en-GB" noProof="0" dirty="0"/>
          </a:p>
        </p:txBody>
      </p:sp>
      <p:sp>
        <p:nvSpPr>
          <p:cNvPr id="4" name="Textplatzhalter 3">
            <a:extLst>
              <a:ext uri="{FF2B5EF4-FFF2-40B4-BE49-F238E27FC236}">
                <a16:creationId xmlns:a16="http://schemas.microsoft.com/office/drawing/2014/main" id="{65F8FB33-FC17-40DC-B90D-B071F9AB80CA}"/>
              </a:ext>
            </a:extLst>
          </p:cNvPr>
          <p:cNvSpPr>
            <a:spLocks noGrp="1"/>
          </p:cNvSpPr>
          <p:nvPr>
            <p:ph type="body" sz="quarter" idx="14"/>
          </p:nvPr>
        </p:nvSpPr>
        <p:spPr>
          <a:xfrm>
            <a:off x="550862" y="863499"/>
            <a:ext cx="10982325" cy="482313"/>
          </a:xfrm>
        </p:spPr>
        <p:txBody>
          <a:bodyPr/>
          <a:lstStyle/>
          <a:p>
            <a:r>
              <a:rPr lang="en-GB" noProof="0" dirty="0"/>
              <a:t>Perceived tourism intensity – risk of overtourism</a:t>
            </a:r>
          </a:p>
        </p:txBody>
      </p:sp>
      <p:pic>
        <p:nvPicPr>
          <p:cNvPr id="10" name="Grafik 9" descr="Fragezeichen">
            <a:extLst>
              <a:ext uri="{FF2B5EF4-FFF2-40B4-BE49-F238E27FC236}">
                <a16:creationId xmlns:a16="http://schemas.microsoft.com/office/drawing/2014/main" id="{2169ACD9-E98D-402A-A55F-EEA9E0F3C4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43508" y="1832647"/>
            <a:ext cx="1719818" cy="1719818"/>
          </a:xfrm>
          <a:prstGeom prst="rect">
            <a:avLst/>
          </a:prstGeom>
        </p:spPr>
      </p:pic>
      <p:sp>
        <p:nvSpPr>
          <p:cNvPr id="5" name="Rechteck 4">
            <a:extLst>
              <a:ext uri="{FF2B5EF4-FFF2-40B4-BE49-F238E27FC236}">
                <a16:creationId xmlns:a16="http://schemas.microsoft.com/office/drawing/2014/main" id="{58537B49-D496-4170-9D9F-0A93F7E73D6D}"/>
              </a:ext>
            </a:extLst>
          </p:cNvPr>
          <p:cNvSpPr/>
          <p:nvPr/>
        </p:nvSpPr>
        <p:spPr>
          <a:xfrm>
            <a:off x="550862" y="1444059"/>
            <a:ext cx="9764212" cy="5037276"/>
          </a:xfrm>
          <a:prstGeom prst="rect">
            <a:avLst/>
          </a:prstGeom>
        </p:spPr>
        <p:txBody>
          <a:bodyPr wrap="square">
            <a:spAutoFit/>
          </a:bodyPr>
          <a:lstStyle/>
          <a:p>
            <a:pPr>
              <a:spcBef>
                <a:spcPts val="200"/>
              </a:spcBef>
              <a:spcAft>
                <a:spcPts val="0"/>
              </a:spcAft>
            </a:pPr>
            <a:r>
              <a:rPr lang="en-GB" sz="2000" b="1" noProof="0" dirty="0">
                <a:solidFill>
                  <a:srgbClr val="B0063D"/>
                </a:solidFill>
                <a:latin typeface="Calibri" panose="020F0502020204030204" pitchFamily="34" charset="0"/>
                <a:ea typeface="Times New Roman" panose="02020603050405020304" pitchFamily="18" charset="0"/>
                <a:cs typeface="Times New Roman" panose="02020603050405020304" pitchFamily="18" charset="0"/>
              </a:rPr>
              <a:t>Question G3_1 </a:t>
            </a:r>
            <a:endParaRPr lang="en-GB" sz="2000" b="1" noProof="0"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a:p>
            <a:pPr>
              <a:spcBef>
                <a:spcPts val="200"/>
              </a:spcBef>
              <a:spcAft>
                <a:spcPts val="0"/>
              </a:spcAft>
            </a:pPr>
            <a:r>
              <a:rPr lang="en-GB" sz="1600" noProof="0" dirty="0">
                <a:latin typeface="Calibri" panose="020F0502020204030204" pitchFamily="34" charset="0"/>
                <a:ea typeface="Times New Roman" panose="02020603050405020304" pitchFamily="18" charset="0"/>
                <a:cs typeface="Times New Roman" panose="02020603050405020304" pitchFamily="18" charset="0"/>
              </a:rPr>
              <a:t>How do you personally feel about the number of tourists in </a:t>
            </a:r>
            <a:r>
              <a:rPr lang="en-GB" sz="1600" b="1" noProof="0" dirty="0">
                <a:latin typeface="Calibri" panose="020F0502020204030204" pitchFamily="34" charset="0"/>
                <a:ea typeface="Times New Roman" panose="02020603050405020304" pitchFamily="18" charset="0"/>
                <a:cs typeface="Times New Roman" panose="02020603050405020304" pitchFamily="18" charset="0"/>
              </a:rPr>
              <a:t>your place of residence</a:t>
            </a:r>
            <a:r>
              <a:rPr lang="en-GB" sz="1600" noProof="0" dirty="0">
                <a:latin typeface="Calibri" panose="020F0502020204030204" pitchFamily="34" charset="0"/>
                <a:ea typeface="Times New Roman" panose="02020603050405020304" pitchFamily="18" charset="0"/>
                <a:cs typeface="Times New Roman" panose="02020603050405020304" pitchFamily="18" charset="0"/>
              </a:rPr>
              <a:t>? </a:t>
            </a:r>
            <a:endParaRPr lang="en-GB" sz="2400" noProof="0" dirty="0">
              <a:latin typeface="Arial Narrow" panose="020B0606020202030204" pitchFamily="34" charset="0"/>
              <a:ea typeface="Times New Roman" panose="02020603050405020304" pitchFamily="18" charset="0"/>
              <a:cs typeface="Times New Roman" panose="02020603050405020304" pitchFamily="18" charset="0"/>
            </a:endParaRPr>
          </a:p>
          <a:p>
            <a:pPr marL="449580" algn="just">
              <a:spcAft>
                <a:spcPts val="0"/>
              </a:spcAft>
            </a:pPr>
            <a:r>
              <a:rPr lang="en-GB" sz="1400" i="1" noProof="0" dirty="0">
                <a:solidFill>
                  <a:srgbClr val="4472C4"/>
                </a:solidFill>
                <a:latin typeface="Calibri" panose="020F0502020204030204" pitchFamily="34" charset="0"/>
                <a:ea typeface="Calibri" panose="020F0502020204030204" pitchFamily="34" charset="0"/>
              </a:rPr>
              <a:t>Please really only think of your place of residence/municipality of residence.</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There are too few tourists. </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There are rather few tourists. </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The number of tourists is right for me. </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There are rather many tourists. </a:t>
            </a:r>
            <a:r>
              <a:rPr lang="en-GB" sz="1400" i="1" noProof="0" dirty="0">
                <a:solidFill>
                  <a:srgbClr val="70AD47"/>
                </a:solidFill>
                <a:latin typeface="Calibri" panose="020F0502020204030204" pitchFamily="34" charset="0"/>
                <a:ea typeface="Times New Roman" panose="02020603050405020304" pitchFamily="18" charset="0"/>
              </a:rPr>
              <a:t>(Filter to G3_1_1: Seasonality)</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There are too many tourists. </a:t>
            </a:r>
            <a:r>
              <a:rPr lang="en-GB" sz="1400" i="1" noProof="0" dirty="0">
                <a:solidFill>
                  <a:srgbClr val="70AD47"/>
                </a:solidFill>
                <a:latin typeface="Calibri" panose="020F0502020204030204" pitchFamily="34" charset="0"/>
                <a:ea typeface="Times New Roman" panose="02020603050405020304" pitchFamily="18" charset="0"/>
              </a:rPr>
              <a:t>(Filter to G3_1_1: Seasonality)</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1200"/>
              </a:spcAft>
              <a:buFont typeface="+mj-lt"/>
              <a:buAutoNum type="arabicPeriod"/>
            </a:pPr>
            <a:r>
              <a:rPr lang="en-GB" sz="1600" noProof="0" dirty="0">
                <a:latin typeface="Calibri" panose="020F0502020204030204" pitchFamily="34" charset="0"/>
                <a:ea typeface="Times New Roman" panose="02020603050405020304" pitchFamily="18" charset="0"/>
              </a:rPr>
              <a:t>Don't know</a:t>
            </a:r>
            <a:endParaRPr lang="en-GB" sz="1600" noProof="0" dirty="0">
              <a:latin typeface="Times New Roman" panose="02020603050405020304" pitchFamily="18" charset="0"/>
              <a:ea typeface="Times New Roman" panose="02020603050405020304" pitchFamily="18" charset="0"/>
            </a:endParaRPr>
          </a:p>
          <a:p>
            <a:pPr>
              <a:spcBef>
                <a:spcPts val="200"/>
              </a:spcBef>
              <a:spcAft>
                <a:spcPts val="0"/>
              </a:spcAft>
            </a:pPr>
            <a:r>
              <a:rPr lang="en-GB" sz="2000" b="1" noProof="0" dirty="0">
                <a:solidFill>
                  <a:srgbClr val="B0063D"/>
                </a:solidFill>
                <a:latin typeface="Calibri" panose="020F0502020204030204" pitchFamily="34" charset="0"/>
                <a:ea typeface="Times New Roman" panose="02020603050405020304" pitchFamily="18" charset="0"/>
                <a:cs typeface="Times New Roman" panose="02020603050405020304" pitchFamily="18" charset="0"/>
              </a:rPr>
              <a:t>Question G3_1_1 Seasonality</a:t>
            </a:r>
            <a:endParaRPr lang="en-GB" sz="2000" b="1" noProof="0"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GB" sz="1600" noProof="0" dirty="0">
                <a:latin typeface="Calibri" panose="020F0502020204030204" pitchFamily="34" charset="0"/>
                <a:ea typeface="Times New Roman" panose="02020603050405020304" pitchFamily="18" charset="0"/>
              </a:rPr>
              <a:t>When do you feel that there are rather many/too many tourists in your place of residence? </a:t>
            </a:r>
            <a:r>
              <a:rPr lang="en-GB" sz="1400" i="1" noProof="0" dirty="0">
                <a:solidFill>
                  <a:srgbClr val="4472C4"/>
                </a:solidFill>
                <a:latin typeface="Calibri" panose="020F0502020204030204" pitchFamily="34" charset="0"/>
                <a:ea typeface="Calibri" panose="020F0502020204030204" pitchFamily="34" charset="0"/>
              </a:rPr>
              <a:t>Multiple answers possible </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All year round</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In spring</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In summer</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In autumn</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In winter</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On other occasions (e.g. events) </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Never </a:t>
            </a:r>
            <a:r>
              <a:rPr lang="en-GB" sz="1400" i="1" noProof="0" dirty="0">
                <a:latin typeface="Times New Roman" panose="02020603050405020304" pitchFamily="18" charset="0"/>
                <a:ea typeface="Times New Roman" panose="02020603050405020304" pitchFamily="18" charset="0"/>
              </a:rPr>
              <a:t>(</a:t>
            </a:r>
            <a:r>
              <a:rPr lang="en-GB" sz="1400" b="1" i="1" noProof="0" dirty="0">
                <a:solidFill>
                  <a:srgbClr val="FF0000"/>
                </a:solidFill>
                <a:latin typeface="Times New Roman" panose="02020603050405020304" pitchFamily="18" charset="0"/>
                <a:ea typeface="Times New Roman" panose="02020603050405020304" pitchFamily="18" charset="0"/>
              </a:rPr>
              <a:t>Warning</a:t>
            </a:r>
            <a:r>
              <a:rPr lang="en-GB" sz="1400" i="1" noProof="0" dirty="0">
                <a:latin typeface="Times New Roman" panose="02020603050405020304" pitchFamily="18" charset="0"/>
                <a:ea typeface="Times New Roman" panose="02020603050405020304" pitchFamily="18" charset="0"/>
              </a:rPr>
              <a:t>: Are you sure? You have said before that you think </a:t>
            </a:r>
            <a:r>
              <a:rPr lang="en-GB" sz="1400" i="1" noProof="0" dirty="0">
                <a:solidFill>
                  <a:srgbClr val="70AD47"/>
                </a:solidFill>
                <a:latin typeface="Times New Roman" panose="02020603050405020304" pitchFamily="18" charset="0"/>
                <a:ea typeface="Times New Roman" panose="02020603050405020304" pitchFamily="18" charset="0"/>
              </a:rPr>
              <a:t>Answer of G3_1 </a:t>
            </a:r>
            <a:r>
              <a:rPr lang="en-GB" sz="1400" i="1" noProof="0" dirty="0">
                <a:latin typeface="Times New Roman" panose="02020603050405020304" pitchFamily="18" charset="0"/>
                <a:ea typeface="Times New Roman" panose="02020603050405020304" pitchFamily="18" charset="0"/>
              </a:rPr>
              <a:t>in your place of residence.)</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1200"/>
              </a:spcAft>
              <a:buFont typeface="+mj-lt"/>
              <a:buAutoNum type="arabicPeriod"/>
            </a:pPr>
            <a:r>
              <a:rPr lang="en-GB" sz="1600" noProof="0" dirty="0">
                <a:latin typeface="Calibri" panose="020F0502020204030204" pitchFamily="34" charset="0"/>
                <a:ea typeface="Times New Roman" panose="02020603050405020304" pitchFamily="18" charset="0"/>
              </a:rPr>
              <a:t>Don’t know</a:t>
            </a:r>
            <a:endParaRPr lang="en-GB" sz="1600" noProof="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0871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BBFD9E-82EC-4C53-B79C-7D86CBD64C1A}"/>
              </a:ext>
            </a:extLst>
          </p:cNvPr>
          <p:cNvSpPr>
            <a:spLocks noGrp="1"/>
          </p:cNvSpPr>
          <p:nvPr>
            <p:ph type="title"/>
          </p:nvPr>
        </p:nvSpPr>
        <p:spPr/>
        <p:txBody>
          <a:bodyPr/>
          <a:lstStyle/>
          <a:p>
            <a:r>
              <a:rPr lang="en-GB" noProof="0" dirty="0"/>
              <a:t>Questionnaire in force (4)</a:t>
            </a:r>
          </a:p>
        </p:txBody>
      </p:sp>
      <p:sp>
        <p:nvSpPr>
          <p:cNvPr id="4" name="Textplatzhalter 3">
            <a:extLst>
              <a:ext uri="{FF2B5EF4-FFF2-40B4-BE49-F238E27FC236}">
                <a16:creationId xmlns:a16="http://schemas.microsoft.com/office/drawing/2014/main" id="{65F8FB33-FC17-40DC-B90D-B071F9AB80CA}"/>
              </a:ext>
            </a:extLst>
          </p:cNvPr>
          <p:cNvSpPr>
            <a:spLocks noGrp="1"/>
          </p:cNvSpPr>
          <p:nvPr>
            <p:ph type="body" sz="quarter" idx="14"/>
          </p:nvPr>
        </p:nvSpPr>
        <p:spPr>
          <a:xfrm>
            <a:off x="550862" y="863499"/>
            <a:ext cx="10982325" cy="482313"/>
          </a:xfrm>
        </p:spPr>
        <p:txBody>
          <a:bodyPr/>
          <a:lstStyle/>
          <a:p>
            <a:r>
              <a:rPr lang="en-GB" noProof="0" dirty="0"/>
              <a:t>Perceived tourism intensity / Occupational dependency</a:t>
            </a:r>
          </a:p>
        </p:txBody>
      </p:sp>
      <p:pic>
        <p:nvPicPr>
          <p:cNvPr id="10" name="Grafik 9" descr="Fragezeichen">
            <a:extLst>
              <a:ext uri="{FF2B5EF4-FFF2-40B4-BE49-F238E27FC236}">
                <a16:creationId xmlns:a16="http://schemas.microsoft.com/office/drawing/2014/main" id="{2169ACD9-E98D-402A-A55F-EEA9E0F3C4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43508" y="1832647"/>
            <a:ext cx="1719818" cy="1719818"/>
          </a:xfrm>
          <a:prstGeom prst="rect">
            <a:avLst/>
          </a:prstGeom>
        </p:spPr>
      </p:pic>
      <p:sp>
        <p:nvSpPr>
          <p:cNvPr id="7" name="Rechteck 6">
            <a:extLst>
              <a:ext uri="{FF2B5EF4-FFF2-40B4-BE49-F238E27FC236}">
                <a16:creationId xmlns:a16="http://schemas.microsoft.com/office/drawing/2014/main" id="{83D639F4-138F-4C94-9ACB-56B304D56547}"/>
              </a:ext>
            </a:extLst>
          </p:cNvPr>
          <p:cNvSpPr/>
          <p:nvPr/>
        </p:nvSpPr>
        <p:spPr>
          <a:xfrm>
            <a:off x="528674" y="1269968"/>
            <a:ext cx="9770358" cy="5155257"/>
          </a:xfrm>
          <a:prstGeom prst="rect">
            <a:avLst/>
          </a:prstGeom>
        </p:spPr>
        <p:txBody>
          <a:bodyPr wrap="square">
            <a:spAutoFit/>
          </a:bodyPr>
          <a:lstStyle/>
          <a:p>
            <a:pPr>
              <a:spcBef>
                <a:spcPts val="200"/>
              </a:spcBef>
              <a:spcAft>
                <a:spcPts val="0"/>
              </a:spcAft>
            </a:pPr>
            <a:r>
              <a:rPr lang="en-GB" sz="2000" b="1" noProof="0" dirty="0">
                <a:solidFill>
                  <a:srgbClr val="B0063D"/>
                </a:solidFill>
                <a:latin typeface="Calibri" panose="020F0502020204030204" pitchFamily="34" charset="0"/>
                <a:ea typeface="Times New Roman" panose="02020603050405020304" pitchFamily="18" charset="0"/>
                <a:cs typeface="Times New Roman" panose="02020603050405020304" pitchFamily="18" charset="0"/>
              </a:rPr>
              <a:t>Question G3_2 </a:t>
            </a:r>
            <a:endParaRPr lang="en-GB" sz="2000" b="1" noProof="0"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Bef>
                <a:spcPts val="200"/>
              </a:spcBef>
              <a:spcAft>
                <a:spcPts val="0"/>
              </a:spcAft>
            </a:pPr>
            <a:r>
              <a:rPr lang="en-GB" sz="1600" noProof="0" dirty="0">
                <a:latin typeface="Calibri" panose="020F0502020204030204" pitchFamily="34" charset="0"/>
                <a:ea typeface="Times New Roman" panose="02020603050405020304" pitchFamily="18" charset="0"/>
                <a:cs typeface="Times New Roman" panose="02020603050405020304" pitchFamily="18" charset="0"/>
              </a:rPr>
              <a:t>How do you personally feel about the number of tourists in </a:t>
            </a:r>
            <a:r>
              <a:rPr lang="en-GB" sz="1600" b="1" noProof="0" dirty="0">
                <a:latin typeface="Calibri" panose="020F0502020204030204" pitchFamily="34" charset="0"/>
                <a:ea typeface="Times New Roman" panose="02020603050405020304" pitchFamily="18" charset="0"/>
                <a:cs typeface="Times New Roman" panose="02020603050405020304" pitchFamily="18" charset="0"/>
              </a:rPr>
              <a:t>Austria overall</a:t>
            </a:r>
            <a:r>
              <a:rPr lang="en-GB" sz="1600" noProof="0" dirty="0">
                <a:latin typeface="Calibri" panose="020F0502020204030204" pitchFamily="34" charset="0"/>
                <a:ea typeface="Times New Roman" panose="02020603050405020304" pitchFamily="18" charset="0"/>
                <a:cs typeface="Times New Roman" panose="02020603050405020304" pitchFamily="18" charset="0"/>
              </a:rPr>
              <a:t>? </a:t>
            </a:r>
            <a:endParaRPr lang="en-GB" sz="2400" noProof="0" dirty="0">
              <a:latin typeface="Arial Narrow" panose="020B0606020202030204" pitchFamily="34" charset="0"/>
              <a:ea typeface="Times New Roman" panose="02020603050405020304" pitchFamily="18" charset="0"/>
              <a:cs typeface="Times New Roman" panose="02020603050405020304" pitchFamily="18" charset="0"/>
            </a:endParaRPr>
          </a:p>
          <a:p>
            <a:pPr indent="447675" algn="just">
              <a:spcAft>
                <a:spcPts val="0"/>
              </a:spcAft>
            </a:pPr>
            <a:r>
              <a:rPr lang="en-GB" sz="1400" i="1" noProof="0" dirty="0">
                <a:solidFill>
                  <a:srgbClr val="4472C4"/>
                </a:solidFill>
                <a:latin typeface="Calibri" panose="020F0502020204030204" pitchFamily="34" charset="0"/>
                <a:ea typeface="Times New Roman" panose="02020603050405020304" pitchFamily="18" charset="0"/>
              </a:rPr>
              <a:t>Please answer with your personal perception for the whole of Austria here. </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There are too few tourists. </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There are rather few tourists. </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The number of tourists is right for me. </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There are rather many tourists. </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There are too many tourists. </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1200"/>
              </a:spcAft>
              <a:buFont typeface="+mj-lt"/>
              <a:buAutoNum type="arabicPeriod"/>
            </a:pPr>
            <a:r>
              <a:rPr lang="en-GB" sz="1600" noProof="0" dirty="0">
                <a:latin typeface="Calibri" panose="020F0502020204030204" pitchFamily="34" charset="0"/>
                <a:ea typeface="Times New Roman" panose="02020603050405020304" pitchFamily="18" charset="0"/>
              </a:rPr>
              <a:t>Don't know</a:t>
            </a:r>
            <a:endParaRPr lang="en-GB" sz="1600" noProof="0" dirty="0">
              <a:latin typeface="Times New Roman" panose="02020603050405020304" pitchFamily="18" charset="0"/>
              <a:ea typeface="Times New Roman" panose="02020603050405020304" pitchFamily="18" charset="0"/>
            </a:endParaRPr>
          </a:p>
          <a:p>
            <a:pPr>
              <a:spcBef>
                <a:spcPts val="200"/>
              </a:spcBef>
              <a:spcAft>
                <a:spcPts val="0"/>
              </a:spcAft>
            </a:pPr>
            <a:r>
              <a:rPr lang="en-GB" sz="2000" b="1" noProof="0" dirty="0">
                <a:solidFill>
                  <a:srgbClr val="B0063D"/>
                </a:solidFill>
                <a:latin typeface="Calibri" panose="020F0502020204030204" pitchFamily="34" charset="0"/>
                <a:ea typeface="Times New Roman" panose="02020603050405020304" pitchFamily="18" charset="0"/>
                <a:cs typeface="Times New Roman" panose="02020603050405020304" pitchFamily="18" charset="0"/>
              </a:rPr>
              <a:t>Question G4</a:t>
            </a:r>
            <a:endParaRPr lang="en-GB" sz="2000" b="1" noProof="0"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Bef>
                <a:spcPts val="200"/>
              </a:spcBef>
              <a:spcAft>
                <a:spcPts val="0"/>
              </a:spcAft>
            </a:pPr>
            <a:r>
              <a:rPr lang="en-GB" sz="1600" noProof="0" dirty="0">
                <a:latin typeface="Calibri" panose="020F0502020204030204" pitchFamily="34" charset="0"/>
                <a:ea typeface="Times New Roman" panose="02020603050405020304" pitchFamily="18" charset="0"/>
                <a:cs typeface="Times New Roman" panose="02020603050405020304" pitchFamily="18" charset="0"/>
              </a:rPr>
              <a:t>What importance does tourism have for your professional or financial situation? </a:t>
            </a:r>
            <a:endParaRPr lang="en-GB" sz="2400" noProof="0" dirty="0">
              <a:latin typeface="Arial Narrow" panose="020B0606020202030204" pitchFamily="34" charset="0"/>
              <a:ea typeface="Times New Roman" panose="02020603050405020304" pitchFamily="18" charset="0"/>
              <a:cs typeface="Times New Roman" panose="02020603050405020304" pitchFamily="18" charset="0"/>
            </a:endParaRPr>
          </a:p>
          <a:p>
            <a:pPr indent="447675" algn="just">
              <a:spcAft>
                <a:spcPts val="0"/>
              </a:spcAft>
            </a:pPr>
            <a:r>
              <a:rPr lang="en-GB" sz="2000" noProof="0" dirty="0">
                <a:latin typeface="Calibri" panose="020F0502020204030204" pitchFamily="34" charset="0"/>
                <a:ea typeface="Times New Roman" panose="02020603050405020304" pitchFamily="18" charset="0"/>
              </a:rPr>
              <a:t>	</a:t>
            </a:r>
            <a:r>
              <a:rPr lang="en-GB" sz="1400" i="1" noProof="0" dirty="0">
                <a:solidFill>
                  <a:srgbClr val="4472C4"/>
                </a:solidFill>
                <a:latin typeface="Calibri" panose="020F0502020204030204" pitchFamily="34" charset="0"/>
                <a:ea typeface="Times New Roman" panose="02020603050405020304" pitchFamily="18" charset="0"/>
              </a:rPr>
              <a:t>Please think about where your income comes from. </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Very high importance</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High importance</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Medium importance</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Low importance</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pPr>
            <a:r>
              <a:rPr lang="en-GB" sz="1600" noProof="0" dirty="0">
                <a:latin typeface="Calibri" panose="020F0502020204030204" pitchFamily="34" charset="0"/>
                <a:ea typeface="Times New Roman" panose="02020603050405020304" pitchFamily="18" charset="0"/>
              </a:rPr>
              <a:t>No importance at all</a:t>
            </a:r>
            <a:endParaRPr lang="en-GB" sz="1600" noProof="0" dirty="0">
              <a:latin typeface="Times New Roman" panose="02020603050405020304" pitchFamily="18" charset="0"/>
              <a:ea typeface="Times New Roman" panose="02020603050405020304" pitchFamily="18" charset="0"/>
            </a:endParaRPr>
          </a:p>
          <a:p>
            <a:pPr marL="342900" lvl="0" indent="-342900" algn="just">
              <a:spcAft>
                <a:spcPts val="1200"/>
              </a:spcAft>
              <a:buFont typeface="+mj-lt"/>
              <a:buAutoNum type="arabicPeriod"/>
            </a:pPr>
            <a:r>
              <a:rPr lang="en-GB" sz="1600" noProof="0" dirty="0">
                <a:latin typeface="Calibri" panose="020F0502020204030204" pitchFamily="34" charset="0"/>
                <a:ea typeface="Times New Roman" panose="02020603050405020304" pitchFamily="18" charset="0"/>
              </a:rPr>
              <a:t>Don’t know</a:t>
            </a:r>
            <a:endParaRPr lang="en-GB" sz="1600" noProof="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0533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E3423-2F64-9093-51B7-921105A6C11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CD332B0-84C9-A8DA-1260-07D91BF496F3}"/>
              </a:ext>
            </a:extLst>
          </p:cNvPr>
          <p:cNvSpPr>
            <a:spLocks noGrp="1"/>
          </p:cNvSpPr>
          <p:nvPr>
            <p:ph type="title"/>
          </p:nvPr>
        </p:nvSpPr>
        <p:spPr/>
        <p:txBody>
          <a:bodyPr/>
          <a:lstStyle/>
          <a:p>
            <a:r>
              <a:rPr lang="en-GB" noProof="0" dirty="0"/>
              <a:t>Agenda</a:t>
            </a:r>
          </a:p>
        </p:txBody>
      </p:sp>
      <p:sp>
        <p:nvSpPr>
          <p:cNvPr id="5" name="Textplatzhalter 4">
            <a:extLst>
              <a:ext uri="{FF2B5EF4-FFF2-40B4-BE49-F238E27FC236}">
                <a16:creationId xmlns:a16="http://schemas.microsoft.com/office/drawing/2014/main" id="{AE057991-10BA-F6A7-2E1F-5C3535927356}"/>
              </a:ext>
            </a:extLst>
          </p:cNvPr>
          <p:cNvSpPr>
            <a:spLocks noGrp="1"/>
          </p:cNvSpPr>
          <p:nvPr>
            <p:ph type="body" sz="quarter" idx="15"/>
          </p:nvPr>
        </p:nvSpPr>
        <p:spPr>
          <a:xfrm>
            <a:off x="550862" y="1129702"/>
            <a:ext cx="10982326" cy="453458"/>
          </a:xfrm>
          <a:solidFill>
            <a:schemeClr val="accent2">
              <a:lumMod val="20000"/>
              <a:lumOff val="80000"/>
            </a:schemeClr>
          </a:solidFill>
        </p:spPr>
        <p:txBody>
          <a:bodyPr anchor="ctr"/>
          <a:lstStyle/>
          <a:p>
            <a:pPr marL="0" indent="0">
              <a:buNone/>
            </a:pPr>
            <a:r>
              <a:rPr lang="en-GB" noProof="0" dirty="0"/>
              <a:t>Measuring tourism acceptance – why? </a:t>
            </a:r>
          </a:p>
        </p:txBody>
      </p:sp>
      <p:sp>
        <p:nvSpPr>
          <p:cNvPr id="6" name="Textplatzhalter 4">
            <a:extLst>
              <a:ext uri="{FF2B5EF4-FFF2-40B4-BE49-F238E27FC236}">
                <a16:creationId xmlns:a16="http://schemas.microsoft.com/office/drawing/2014/main" id="{BDF777A2-2D69-C5B9-3F8F-2A18238B0DE5}"/>
              </a:ext>
            </a:extLst>
          </p:cNvPr>
          <p:cNvSpPr txBox="1">
            <a:spLocks/>
          </p:cNvSpPr>
          <p:nvPr/>
        </p:nvSpPr>
        <p:spPr>
          <a:xfrm>
            <a:off x="550862" y="1770785"/>
            <a:ext cx="10982326" cy="453458"/>
          </a:xfrm>
          <a:prstGeom prst="rect">
            <a:avLst/>
          </a:prstGeom>
          <a:solidFill>
            <a:schemeClr val="accent2">
              <a:lumMod val="20000"/>
              <a:lumOff val="80000"/>
            </a:schemeClr>
          </a:solidFill>
        </p:spPr>
        <p:txBody>
          <a:bodyPr vert="horz" lIns="90000" tIns="46800" rIns="90000" bIns="46800" rtlCol="0">
            <a:spAutoFit/>
          </a:bodyPr>
          <a:lstStyle>
            <a:lvl1pPr indent="0">
              <a:lnSpc>
                <a:spcPct val="112000"/>
              </a:lnSpc>
              <a:spcBef>
                <a:spcPts val="0"/>
              </a:spcBef>
              <a:buFont typeface="Arial" panose="020B0604020202020204" pitchFamily="34" charset="0"/>
              <a:buNone/>
              <a:defRPr sz="2200"/>
            </a:lvl1pPr>
            <a:lvl2pPr marL="534988" indent="-263525">
              <a:lnSpc>
                <a:spcPct val="112000"/>
              </a:lnSpc>
              <a:spcBef>
                <a:spcPts val="0"/>
              </a:spcBef>
              <a:buFont typeface="Symbol" panose="05050102010706020507" pitchFamily="18" charset="2"/>
              <a:buChar char="-"/>
              <a:tabLst/>
              <a:defRPr sz="2200"/>
            </a:lvl2pPr>
            <a:lvl3pPr marL="806450" indent="-271463">
              <a:lnSpc>
                <a:spcPct val="112000"/>
              </a:lnSpc>
              <a:spcBef>
                <a:spcPts val="0"/>
              </a:spcBef>
              <a:buFont typeface="Symbol" panose="05050102010706020507" pitchFamily="18" charset="2"/>
              <a:buChar char="-"/>
              <a:tabLst/>
              <a:defRPr sz="2200"/>
            </a:lvl3pPr>
            <a:lvl4pPr marL="1076325" indent="-269875">
              <a:lnSpc>
                <a:spcPct val="112000"/>
              </a:lnSpc>
              <a:spcBef>
                <a:spcPts val="0"/>
              </a:spcBef>
              <a:buFont typeface="Symbol" panose="05050102010706020507" pitchFamily="18" charset="2"/>
              <a:buChar char="-"/>
              <a:defRPr sz="2200"/>
            </a:lvl4pPr>
            <a:lvl5pPr marL="1347788" indent="-271463">
              <a:lnSpc>
                <a:spcPct val="112000"/>
              </a:lnSpc>
              <a:spcBef>
                <a:spcPts val="0"/>
              </a:spcBef>
              <a:buFont typeface="Symbol" panose="05050102010706020507" pitchFamily="18" charset="2"/>
              <a:buChar char="-"/>
              <a:tabLst/>
              <a:defRPr sz="2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noProof="0" dirty="0"/>
              <a:t>Methodology</a:t>
            </a:r>
          </a:p>
        </p:txBody>
      </p:sp>
      <p:sp>
        <p:nvSpPr>
          <p:cNvPr id="9" name="Textplatzhalter 4">
            <a:extLst>
              <a:ext uri="{FF2B5EF4-FFF2-40B4-BE49-F238E27FC236}">
                <a16:creationId xmlns:a16="http://schemas.microsoft.com/office/drawing/2014/main" id="{3F59B53D-56DF-8E0B-CA64-1F221B457975}"/>
              </a:ext>
            </a:extLst>
          </p:cNvPr>
          <p:cNvSpPr txBox="1">
            <a:spLocks/>
          </p:cNvSpPr>
          <p:nvPr/>
        </p:nvSpPr>
        <p:spPr>
          <a:xfrm>
            <a:off x="550862" y="2411868"/>
            <a:ext cx="10982326" cy="453458"/>
          </a:xfrm>
          <a:prstGeom prst="rect">
            <a:avLst/>
          </a:prstGeom>
          <a:solidFill>
            <a:schemeClr val="accent2">
              <a:lumMod val="20000"/>
              <a:lumOff val="80000"/>
            </a:schemeClr>
          </a:solidFill>
        </p:spPr>
        <p:txBody>
          <a:bodyPr vert="horz" lIns="90000" tIns="46800" rIns="90000" bIns="46800" rtlCol="0">
            <a:spAutoFit/>
          </a:bodyPr>
          <a:lstStyle>
            <a:lvl1pPr indent="0">
              <a:lnSpc>
                <a:spcPct val="112000"/>
              </a:lnSpc>
              <a:spcBef>
                <a:spcPts val="0"/>
              </a:spcBef>
              <a:buFont typeface="Arial" panose="020B0604020202020204" pitchFamily="34" charset="0"/>
              <a:buNone/>
              <a:defRPr sz="2200"/>
            </a:lvl1pPr>
            <a:lvl2pPr marL="534988" indent="-263525">
              <a:lnSpc>
                <a:spcPct val="112000"/>
              </a:lnSpc>
              <a:spcBef>
                <a:spcPts val="0"/>
              </a:spcBef>
              <a:buFont typeface="Symbol" panose="05050102010706020507" pitchFamily="18" charset="2"/>
              <a:buChar char="-"/>
              <a:tabLst/>
              <a:defRPr sz="2200"/>
            </a:lvl2pPr>
            <a:lvl3pPr marL="806450" indent="-271463">
              <a:lnSpc>
                <a:spcPct val="112000"/>
              </a:lnSpc>
              <a:spcBef>
                <a:spcPts val="0"/>
              </a:spcBef>
              <a:buFont typeface="Symbol" panose="05050102010706020507" pitchFamily="18" charset="2"/>
              <a:buChar char="-"/>
              <a:tabLst/>
              <a:defRPr sz="2200"/>
            </a:lvl3pPr>
            <a:lvl4pPr marL="1076325" indent="-269875">
              <a:lnSpc>
                <a:spcPct val="112000"/>
              </a:lnSpc>
              <a:spcBef>
                <a:spcPts val="0"/>
              </a:spcBef>
              <a:buFont typeface="Symbol" panose="05050102010706020507" pitchFamily="18" charset="2"/>
              <a:buChar char="-"/>
              <a:defRPr sz="2200"/>
            </a:lvl4pPr>
            <a:lvl5pPr marL="1347788" indent="-271463">
              <a:lnSpc>
                <a:spcPct val="112000"/>
              </a:lnSpc>
              <a:spcBef>
                <a:spcPts val="0"/>
              </a:spcBef>
              <a:buFont typeface="Symbol" panose="05050102010706020507" pitchFamily="18" charset="2"/>
              <a:buChar char="-"/>
              <a:tabLst/>
              <a:defRPr sz="2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noProof="0" dirty="0"/>
              <a:t>Questionnaire</a:t>
            </a:r>
          </a:p>
        </p:txBody>
      </p:sp>
      <p:sp>
        <p:nvSpPr>
          <p:cNvPr id="10" name="Textplatzhalter 4">
            <a:extLst>
              <a:ext uri="{FF2B5EF4-FFF2-40B4-BE49-F238E27FC236}">
                <a16:creationId xmlns:a16="http://schemas.microsoft.com/office/drawing/2014/main" id="{001E0DE8-843D-F5FB-1E74-F1768E58CFF4}"/>
              </a:ext>
            </a:extLst>
          </p:cNvPr>
          <p:cNvSpPr txBox="1">
            <a:spLocks/>
          </p:cNvSpPr>
          <p:nvPr/>
        </p:nvSpPr>
        <p:spPr>
          <a:xfrm>
            <a:off x="550862" y="3052951"/>
            <a:ext cx="10982326" cy="453458"/>
          </a:xfrm>
          <a:prstGeom prst="rect">
            <a:avLst/>
          </a:prstGeom>
          <a:solidFill>
            <a:srgbClr val="326996"/>
          </a:solidFill>
        </p:spPr>
        <p:txBody>
          <a:bodyPr vert="horz" lIns="90000" tIns="46800" rIns="90000" bIns="46800" rtlCol="0">
            <a:spAutoFit/>
          </a:bodyPr>
          <a:lstStyle>
            <a:lvl1pPr indent="0">
              <a:lnSpc>
                <a:spcPct val="112000"/>
              </a:lnSpc>
              <a:spcBef>
                <a:spcPts val="0"/>
              </a:spcBef>
              <a:buFont typeface="Arial" panose="020B0604020202020204" pitchFamily="34" charset="0"/>
              <a:buNone/>
              <a:defRPr sz="2200"/>
            </a:lvl1pPr>
            <a:lvl2pPr marL="534988" indent="-263525">
              <a:lnSpc>
                <a:spcPct val="112000"/>
              </a:lnSpc>
              <a:spcBef>
                <a:spcPts val="0"/>
              </a:spcBef>
              <a:buFont typeface="Symbol" panose="05050102010706020507" pitchFamily="18" charset="2"/>
              <a:buChar char="-"/>
              <a:tabLst/>
              <a:defRPr sz="2200"/>
            </a:lvl2pPr>
            <a:lvl3pPr marL="806450" indent="-271463">
              <a:lnSpc>
                <a:spcPct val="112000"/>
              </a:lnSpc>
              <a:spcBef>
                <a:spcPts val="0"/>
              </a:spcBef>
              <a:buFont typeface="Symbol" panose="05050102010706020507" pitchFamily="18" charset="2"/>
              <a:buChar char="-"/>
              <a:tabLst/>
              <a:defRPr sz="2200"/>
            </a:lvl3pPr>
            <a:lvl4pPr marL="1076325" indent="-269875">
              <a:lnSpc>
                <a:spcPct val="112000"/>
              </a:lnSpc>
              <a:spcBef>
                <a:spcPts val="0"/>
              </a:spcBef>
              <a:buFont typeface="Symbol" panose="05050102010706020507" pitchFamily="18" charset="2"/>
              <a:buChar char="-"/>
              <a:defRPr sz="2200"/>
            </a:lvl4pPr>
            <a:lvl5pPr marL="1347788" indent="-271463">
              <a:lnSpc>
                <a:spcPct val="112000"/>
              </a:lnSpc>
              <a:spcBef>
                <a:spcPts val="0"/>
              </a:spcBef>
              <a:buFont typeface="Symbol" panose="05050102010706020507" pitchFamily="18" charset="2"/>
              <a:buChar char="-"/>
              <a:tabLst/>
              <a:defRPr sz="2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noProof="0" dirty="0">
                <a:solidFill>
                  <a:schemeClr val="bg1"/>
                </a:solidFill>
              </a:rPr>
              <a:t>Analyses &amp; results 2024</a:t>
            </a:r>
          </a:p>
        </p:txBody>
      </p:sp>
      <p:sp>
        <p:nvSpPr>
          <p:cNvPr id="11" name="Textplatzhalter 4">
            <a:extLst>
              <a:ext uri="{FF2B5EF4-FFF2-40B4-BE49-F238E27FC236}">
                <a16:creationId xmlns:a16="http://schemas.microsoft.com/office/drawing/2014/main" id="{2BF9AA68-47A6-D8DA-F1FF-8E4A8BA279BC}"/>
              </a:ext>
            </a:extLst>
          </p:cNvPr>
          <p:cNvSpPr txBox="1">
            <a:spLocks/>
          </p:cNvSpPr>
          <p:nvPr/>
        </p:nvSpPr>
        <p:spPr>
          <a:xfrm>
            <a:off x="550862" y="3694034"/>
            <a:ext cx="10982326" cy="453458"/>
          </a:xfrm>
          <a:prstGeom prst="rect">
            <a:avLst/>
          </a:prstGeom>
          <a:solidFill>
            <a:schemeClr val="accent2">
              <a:lumMod val="20000"/>
              <a:lumOff val="80000"/>
            </a:schemeClr>
          </a:solidFill>
        </p:spPr>
        <p:txBody>
          <a:bodyPr vert="horz" lIns="90000" tIns="46800" rIns="90000" bIns="46800" rtlCol="0">
            <a:spAutoFit/>
          </a:bodyPr>
          <a:lstStyle>
            <a:lvl1pPr indent="0">
              <a:lnSpc>
                <a:spcPct val="112000"/>
              </a:lnSpc>
              <a:spcBef>
                <a:spcPts val="0"/>
              </a:spcBef>
              <a:buFont typeface="Arial" panose="020B0604020202020204" pitchFamily="34" charset="0"/>
              <a:buNone/>
              <a:defRPr sz="2200"/>
            </a:lvl1pPr>
            <a:lvl2pPr marL="534988" indent="-263525">
              <a:lnSpc>
                <a:spcPct val="112000"/>
              </a:lnSpc>
              <a:spcBef>
                <a:spcPts val="0"/>
              </a:spcBef>
              <a:buFont typeface="Symbol" panose="05050102010706020507" pitchFamily="18" charset="2"/>
              <a:buChar char="-"/>
              <a:tabLst/>
              <a:defRPr sz="2200"/>
            </a:lvl2pPr>
            <a:lvl3pPr marL="806450" indent="-271463">
              <a:lnSpc>
                <a:spcPct val="112000"/>
              </a:lnSpc>
              <a:spcBef>
                <a:spcPts val="0"/>
              </a:spcBef>
              <a:buFont typeface="Symbol" panose="05050102010706020507" pitchFamily="18" charset="2"/>
              <a:buChar char="-"/>
              <a:tabLst/>
              <a:defRPr sz="2200"/>
            </a:lvl3pPr>
            <a:lvl4pPr marL="1076325" indent="-269875">
              <a:lnSpc>
                <a:spcPct val="112000"/>
              </a:lnSpc>
              <a:spcBef>
                <a:spcPts val="0"/>
              </a:spcBef>
              <a:buFont typeface="Symbol" panose="05050102010706020507" pitchFamily="18" charset="2"/>
              <a:buChar char="-"/>
              <a:defRPr sz="2200"/>
            </a:lvl4pPr>
            <a:lvl5pPr marL="1347788" indent="-271463">
              <a:lnSpc>
                <a:spcPct val="112000"/>
              </a:lnSpc>
              <a:spcBef>
                <a:spcPts val="0"/>
              </a:spcBef>
              <a:buFont typeface="Symbol" panose="05050102010706020507" pitchFamily="18" charset="2"/>
              <a:buChar char="-"/>
              <a:tabLst/>
              <a:defRPr sz="2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noProof="0" dirty="0"/>
              <a:t>Small Area Estimation Model</a:t>
            </a:r>
          </a:p>
        </p:txBody>
      </p:sp>
      <p:sp>
        <p:nvSpPr>
          <p:cNvPr id="12" name="Textplatzhalter 4">
            <a:extLst>
              <a:ext uri="{FF2B5EF4-FFF2-40B4-BE49-F238E27FC236}">
                <a16:creationId xmlns:a16="http://schemas.microsoft.com/office/drawing/2014/main" id="{887166CF-942F-61F8-0E5D-3FB770F5F239}"/>
              </a:ext>
            </a:extLst>
          </p:cNvPr>
          <p:cNvSpPr txBox="1">
            <a:spLocks/>
          </p:cNvSpPr>
          <p:nvPr/>
        </p:nvSpPr>
        <p:spPr>
          <a:xfrm>
            <a:off x="550862" y="4335117"/>
            <a:ext cx="10982326" cy="453458"/>
          </a:xfrm>
          <a:prstGeom prst="rect">
            <a:avLst/>
          </a:prstGeom>
          <a:solidFill>
            <a:schemeClr val="accent2">
              <a:lumMod val="20000"/>
              <a:lumOff val="80000"/>
            </a:schemeClr>
          </a:solidFill>
        </p:spPr>
        <p:txBody>
          <a:bodyPr vert="horz" lIns="90000" tIns="46800" rIns="90000" bIns="46800" rtlCol="0">
            <a:spAutoFit/>
          </a:bodyPr>
          <a:lstStyle>
            <a:lvl1pPr indent="0">
              <a:lnSpc>
                <a:spcPct val="112000"/>
              </a:lnSpc>
              <a:spcBef>
                <a:spcPts val="0"/>
              </a:spcBef>
              <a:buFont typeface="Arial" panose="020B0604020202020204" pitchFamily="34" charset="0"/>
              <a:buNone/>
              <a:defRPr sz="2200"/>
            </a:lvl1pPr>
            <a:lvl2pPr marL="534988" indent="-263525">
              <a:lnSpc>
                <a:spcPct val="112000"/>
              </a:lnSpc>
              <a:spcBef>
                <a:spcPts val="0"/>
              </a:spcBef>
              <a:buFont typeface="Symbol" panose="05050102010706020507" pitchFamily="18" charset="2"/>
              <a:buChar char="-"/>
              <a:tabLst/>
              <a:defRPr sz="2200"/>
            </a:lvl2pPr>
            <a:lvl3pPr marL="806450" indent="-271463">
              <a:lnSpc>
                <a:spcPct val="112000"/>
              </a:lnSpc>
              <a:spcBef>
                <a:spcPts val="0"/>
              </a:spcBef>
              <a:buFont typeface="Symbol" panose="05050102010706020507" pitchFamily="18" charset="2"/>
              <a:buChar char="-"/>
              <a:tabLst/>
              <a:defRPr sz="2200"/>
            </a:lvl3pPr>
            <a:lvl4pPr marL="1076325" indent="-269875">
              <a:lnSpc>
                <a:spcPct val="112000"/>
              </a:lnSpc>
              <a:spcBef>
                <a:spcPts val="0"/>
              </a:spcBef>
              <a:buFont typeface="Symbol" panose="05050102010706020507" pitchFamily="18" charset="2"/>
              <a:buChar char="-"/>
              <a:defRPr sz="2200"/>
            </a:lvl4pPr>
            <a:lvl5pPr marL="1347788" indent="-271463">
              <a:lnSpc>
                <a:spcPct val="112000"/>
              </a:lnSpc>
              <a:spcBef>
                <a:spcPts val="0"/>
              </a:spcBef>
              <a:buFont typeface="Symbol" panose="05050102010706020507" pitchFamily="18" charset="2"/>
              <a:buChar char="-"/>
              <a:tabLst/>
              <a:defRPr sz="2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noProof="0"/>
              <a:t>Conclusions</a:t>
            </a:r>
            <a:endParaRPr lang="en-GB" noProof="0" dirty="0"/>
          </a:p>
        </p:txBody>
      </p:sp>
    </p:spTree>
    <p:extLst>
      <p:ext uri="{BB962C8B-B14F-4D97-AF65-F5344CB8AC3E}">
        <p14:creationId xmlns:p14="http://schemas.microsoft.com/office/powerpoint/2010/main" val="3741281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2">
            <a:extLst>
              <a:ext uri="{FF2B5EF4-FFF2-40B4-BE49-F238E27FC236}">
                <a16:creationId xmlns:a16="http://schemas.microsoft.com/office/drawing/2014/main" id="{7D3B9BDE-8D6D-58FC-EAA7-D1B84907BC99}"/>
              </a:ext>
            </a:extLst>
          </p:cNvPr>
          <p:cNvSpPr>
            <a:spLocks noGrp="1"/>
          </p:cNvSpPr>
          <p:nvPr>
            <p:ph type="body" sz="quarter" idx="10"/>
          </p:nvPr>
        </p:nvSpPr>
        <p:spPr>
          <a:xfrm>
            <a:off x="550863" y="5812521"/>
            <a:ext cx="10982324" cy="426913"/>
          </a:xfrm>
        </p:spPr>
        <p:txBody>
          <a:bodyPr/>
          <a:lstStyle/>
          <a:p>
            <a:pPr>
              <a:spcBef>
                <a:spcPts val="0"/>
              </a:spcBef>
            </a:pPr>
            <a:r>
              <a:rPr lang="en-GB" noProof="0" dirty="0"/>
              <a:t>S: STATISTICS AUSTRIA, Tourism acceptance 2024. – Rounding errors were not corrected. </a:t>
            </a:r>
            <a:br>
              <a:rPr lang="en-GB" noProof="0" dirty="0"/>
            </a:br>
            <a:r>
              <a:rPr lang="en-GB" noProof="0" dirty="0"/>
              <a:t>1) </a:t>
            </a:r>
            <a:r>
              <a:rPr lang="en-GB" noProof="0" dirty="0" err="1"/>
              <a:t>Schmücker</a:t>
            </a:r>
            <a:r>
              <a:rPr lang="en-GB" noProof="0" dirty="0"/>
              <a:t>, D. &amp; Eisenstein, B. (2021). </a:t>
            </a:r>
            <a:r>
              <a:rPr lang="en-GB" noProof="0" dirty="0" err="1"/>
              <a:t>Tourismusakzeptanz</a:t>
            </a:r>
            <a:r>
              <a:rPr lang="en-GB" noProof="0" dirty="0"/>
              <a:t> in der </a:t>
            </a:r>
            <a:r>
              <a:rPr lang="en-GB" noProof="0" dirty="0" err="1"/>
              <a:t>Wohnbevölkerung</a:t>
            </a:r>
            <a:r>
              <a:rPr lang="en-GB" noProof="0" dirty="0"/>
              <a:t> – </a:t>
            </a:r>
            <a:r>
              <a:rPr lang="en-GB" noProof="0" dirty="0" err="1"/>
              <a:t>Messmethode</a:t>
            </a:r>
            <a:r>
              <a:rPr lang="en-GB" noProof="0" dirty="0"/>
              <a:t> und </a:t>
            </a:r>
            <a:r>
              <a:rPr lang="en-GB" noProof="0" dirty="0" err="1"/>
              <a:t>Ergebnisse</a:t>
            </a:r>
            <a:r>
              <a:rPr lang="en-GB" noProof="0" dirty="0"/>
              <a:t>.  </a:t>
            </a:r>
            <a:r>
              <a:rPr lang="en-GB" i="1" noProof="0" dirty="0" err="1"/>
              <a:t>Berichte</a:t>
            </a:r>
            <a:r>
              <a:rPr lang="en-GB" i="1" noProof="0" dirty="0"/>
              <a:t> </a:t>
            </a:r>
            <a:r>
              <a:rPr lang="en-GB" i="1" noProof="0" dirty="0" err="1"/>
              <a:t>Geographie</a:t>
            </a:r>
            <a:r>
              <a:rPr lang="en-GB" i="1" noProof="0" dirty="0"/>
              <a:t> und </a:t>
            </a:r>
            <a:r>
              <a:rPr lang="en-GB" i="1" noProof="0" dirty="0" err="1"/>
              <a:t>Landeskunde</a:t>
            </a:r>
            <a:r>
              <a:rPr lang="en-GB" i="1" noProof="0" dirty="0"/>
              <a:t> 94, 2021(3)</a:t>
            </a:r>
            <a:r>
              <a:rPr lang="en-GB" noProof="0" dirty="0"/>
              <a:t>, 206-224. </a:t>
            </a:r>
            <a:r>
              <a:rPr lang="en-GB" noProof="0" dirty="0">
                <a:hlinkClick r:id="rId3"/>
              </a:rPr>
              <a:t>https://doi.org/10.25162/BGL-2021-0011</a:t>
            </a:r>
            <a:r>
              <a:rPr lang="en-GB" noProof="0" dirty="0"/>
              <a:t> </a:t>
            </a:r>
          </a:p>
          <a:p>
            <a:pPr>
              <a:spcBef>
                <a:spcPts val="0"/>
              </a:spcBef>
            </a:pPr>
            <a:r>
              <a:rPr lang="en-GB" noProof="0" dirty="0"/>
              <a:t>Question: </a:t>
            </a:r>
            <a:r>
              <a:rPr lang="en-GB" i="1" noProof="0" dirty="0"/>
              <a:t>How do you personally rate the impact of tourism on your </a:t>
            </a:r>
            <a:r>
              <a:rPr lang="en-GB" b="1" i="1" noProof="0" dirty="0"/>
              <a:t>place of residence</a:t>
            </a:r>
            <a:r>
              <a:rPr lang="en-GB" i="1" noProof="0" dirty="0"/>
              <a:t>? </a:t>
            </a:r>
          </a:p>
        </p:txBody>
      </p:sp>
      <p:graphicFrame>
        <p:nvGraphicFramePr>
          <p:cNvPr id="16" name="Diagrammplatzhalter 15">
            <a:extLst>
              <a:ext uri="{FF2B5EF4-FFF2-40B4-BE49-F238E27FC236}">
                <a16:creationId xmlns:a16="http://schemas.microsoft.com/office/drawing/2014/main" id="{65F388A4-A22A-65CB-74E9-A1C19BCE6F74}"/>
              </a:ext>
            </a:extLst>
          </p:cNvPr>
          <p:cNvGraphicFramePr>
            <a:graphicFrameLocks noGrp="1"/>
          </p:cNvGraphicFramePr>
          <p:nvPr>
            <p:ph type="chart" sz="quarter" idx="15"/>
            <p:extLst>
              <p:ext uri="{D42A27DB-BD31-4B8C-83A1-F6EECF244321}">
                <p14:modId xmlns:p14="http://schemas.microsoft.com/office/powerpoint/2010/main" val="3718118687"/>
              </p:ext>
            </p:extLst>
          </p:nvPr>
        </p:nvGraphicFramePr>
        <p:xfrm>
          <a:off x="550863" y="1493838"/>
          <a:ext cx="10982325" cy="4373562"/>
        </p:xfrm>
        <a:graphic>
          <a:graphicData uri="http://schemas.openxmlformats.org/drawingml/2006/chart">
            <c:chart xmlns:c="http://schemas.openxmlformats.org/drawingml/2006/chart" xmlns:r="http://schemas.openxmlformats.org/officeDocument/2006/relationships" r:id="rId4"/>
          </a:graphicData>
        </a:graphic>
      </p:graphicFrame>
      <p:sp>
        <p:nvSpPr>
          <p:cNvPr id="2" name="Titel 1">
            <a:extLst>
              <a:ext uri="{FF2B5EF4-FFF2-40B4-BE49-F238E27FC236}">
                <a16:creationId xmlns:a16="http://schemas.microsoft.com/office/drawing/2014/main" id="{C31F1622-AB4E-1F2D-C04A-FCF131E9E181}"/>
              </a:ext>
            </a:extLst>
          </p:cNvPr>
          <p:cNvSpPr>
            <a:spLocks noGrp="1"/>
          </p:cNvSpPr>
          <p:nvPr>
            <p:ph type="title"/>
          </p:nvPr>
        </p:nvSpPr>
        <p:spPr/>
        <p:txBody>
          <a:bodyPr/>
          <a:lstStyle/>
          <a:p>
            <a:r>
              <a:rPr lang="en-GB" noProof="0" dirty="0"/>
              <a:t>45% have positive perception of tourism</a:t>
            </a:r>
          </a:p>
        </p:txBody>
      </p:sp>
      <p:sp>
        <p:nvSpPr>
          <p:cNvPr id="17" name="Textfeld 4">
            <a:extLst>
              <a:ext uri="{FF2B5EF4-FFF2-40B4-BE49-F238E27FC236}">
                <a16:creationId xmlns:a16="http://schemas.microsoft.com/office/drawing/2014/main" id="{807DE5E6-DB2B-4FFB-B06F-72C24514CCA8}"/>
              </a:ext>
            </a:extLst>
          </p:cNvPr>
          <p:cNvSpPr txBox="1"/>
          <p:nvPr/>
        </p:nvSpPr>
        <p:spPr>
          <a:xfrm>
            <a:off x="5915796" y="2219056"/>
            <a:ext cx="3715884" cy="38278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Sum of negative perceptions: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Geschweifte Klammer rechts 17">
            <a:extLst>
              <a:ext uri="{FF2B5EF4-FFF2-40B4-BE49-F238E27FC236}">
                <a16:creationId xmlns:a16="http://schemas.microsoft.com/office/drawing/2014/main" id="{89078DCF-E722-4732-8063-481FCE93FAD3}"/>
              </a:ext>
            </a:extLst>
          </p:cNvPr>
          <p:cNvSpPr/>
          <p:nvPr/>
        </p:nvSpPr>
        <p:spPr>
          <a:xfrm rot="16200000">
            <a:off x="2532463" y="1309233"/>
            <a:ext cx="255189" cy="3009377"/>
          </a:xfrm>
          <a:prstGeom prst="rightBrace">
            <a:avLst>
              <a:gd name="adj1" fmla="val 57787"/>
              <a:gd name="adj2" fmla="val 50000"/>
            </a:avLst>
          </a:prstGeom>
          <a:ln w="12700"/>
        </p:spPr>
        <p:style>
          <a:lnRef idx="1">
            <a:schemeClr val="dk1"/>
          </a:lnRef>
          <a:fillRef idx="0">
            <a:schemeClr val="dk1"/>
          </a:fillRef>
          <a:effectRef idx="0">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Geschweifte Klammer rechts 18">
            <a:extLst>
              <a:ext uri="{FF2B5EF4-FFF2-40B4-BE49-F238E27FC236}">
                <a16:creationId xmlns:a16="http://schemas.microsoft.com/office/drawing/2014/main" id="{1F043CD5-DD46-4B65-8F43-84037330D602}"/>
              </a:ext>
            </a:extLst>
          </p:cNvPr>
          <p:cNvSpPr/>
          <p:nvPr/>
        </p:nvSpPr>
        <p:spPr>
          <a:xfrm rot="16200000">
            <a:off x="7646144" y="1309234"/>
            <a:ext cx="255189" cy="3009377"/>
          </a:xfrm>
          <a:prstGeom prst="rightBrace">
            <a:avLst>
              <a:gd name="adj1" fmla="val 57787"/>
              <a:gd name="adj2" fmla="val 50000"/>
            </a:avLst>
          </a:prstGeom>
          <a:ln w="12700"/>
        </p:spPr>
        <p:style>
          <a:lnRef idx="1">
            <a:schemeClr val="dk1"/>
          </a:lnRef>
          <a:fillRef idx="0">
            <a:schemeClr val="dk1"/>
          </a:fillRef>
          <a:effectRef idx="0">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feld 4">
            <a:extLst>
              <a:ext uri="{FF2B5EF4-FFF2-40B4-BE49-F238E27FC236}">
                <a16:creationId xmlns:a16="http://schemas.microsoft.com/office/drawing/2014/main" id="{FC1C2283-8669-4C4E-8CD0-71D0342A4E89}"/>
              </a:ext>
            </a:extLst>
          </p:cNvPr>
          <p:cNvSpPr txBox="1"/>
          <p:nvPr/>
        </p:nvSpPr>
        <p:spPr>
          <a:xfrm>
            <a:off x="802115" y="2219056"/>
            <a:ext cx="3715884" cy="38278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Sum of positive perceptions: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Geschweifte Klammer rechts 20">
            <a:extLst>
              <a:ext uri="{FF2B5EF4-FFF2-40B4-BE49-F238E27FC236}">
                <a16:creationId xmlns:a16="http://schemas.microsoft.com/office/drawing/2014/main" id="{49977220-6293-4796-9246-E55AB4CDF478}"/>
              </a:ext>
            </a:extLst>
          </p:cNvPr>
          <p:cNvSpPr/>
          <p:nvPr/>
        </p:nvSpPr>
        <p:spPr>
          <a:xfrm rot="5400000">
            <a:off x="5043913" y="878705"/>
            <a:ext cx="255189" cy="8213838"/>
          </a:xfrm>
          <a:prstGeom prst="rightBrace">
            <a:avLst>
              <a:gd name="adj1" fmla="val 57787"/>
              <a:gd name="adj2" fmla="val 50000"/>
            </a:avLst>
          </a:prstGeom>
          <a:ln w="12700"/>
        </p:spPr>
        <p:style>
          <a:lnRef idx="1">
            <a:schemeClr val="dk1"/>
          </a:lnRef>
          <a:fillRef idx="0">
            <a:schemeClr val="dk1"/>
          </a:fillRef>
          <a:effectRef idx="0">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feld 4">
            <a:extLst>
              <a:ext uri="{FF2B5EF4-FFF2-40B4-BE49-F238E27FC236}">
                <a16:creationId xmlns:a16="http://schemas.microsoft.com/office/drawing/2014/main" id="{E90F6F20-42FC-42F0-87B8-C74BA22CE1C6}"/>
              </a:ext>
            </a:extLst>
          </p:cNvPr>
          <p:cNvSpPr txBox="1"/>
          <p:nvPr/>
        </p:nvSpPr>
        <p:spPr>
          <a:xfrm>
            <a:off x="2416875" y="5251817"/>
            <a:ext cx="5509264" cy="38278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Tourism Acceptance Score (TAS)</a:t>
            </a:r>
            <a:r>
              <a:rPr kumimoji="0" lang="en-GB" sz="1200" b="1"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+38%-Points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Sum of positive perceptions – sum of negative perceptions) </a:t>
            </a:r>
          </a:p>
        </p:txBody>
      </p:sp>
    </p:spTree>
    <p:extLst>
      <p:ext uri="{BB962C8B-B14F-4D97-AF65-F5344CB8AC3E}">
        <p14:creationId xmlns:p14="http://schemas.microsoft.com/office/powerpoint/2010/main" val="4163403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3FC2F52-330F-4190-B0F5-B6850402B709}"/>
              </a:ext>
            </a:extLst>
          </p:cNvPr>
          <p:cNvSpPr>
            <a:spLocks noGrp="1"/>
          </p:cNvSpPr>
          <p:nvPr>
            <p:ph type="body" sz="quarter" idx="10"/>
          </p:nvPr>
        </p:nvSpPr>
        <p:spPr>
          <a:xfrm>
            <a:off x="550863" y="5923321"/>
            <a:ext cx="10982324" cy="316113"/>
          </a:xfrm>
        </p:spPr>
        <p:txBody>
          <a:bodyPr/>
          <a:lstStyle/>
          <a:p>
            <a:pPr>
              <a:spcBef>
                <a:spcPts val="0"/>
              </a:spcBef>
            </a:pPr>
            <a:r>
              <a:rPr lang="en-GB" noProof="0" dirty="0"/>
              <a:t>S: STATISTICS AUSTRIA, Tourism acceptance 2024. Positive </a:t>
            </a:r>
            <a:r>
              <a:rPr lang="en-GB" noProof="0" dirty="0" err="1"/>
              <a:t>sssociations</a:t>
            </a:r>
            <a:r>
              <a:rPr lang="en-GB" noProof="0" dirty="0"/>
              <a:t>: n = 2 198, negative associations: n = 208</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Question: </a:t>
            </a:r>
            <a:r>
              <a:rPr kumimoji="0" lang="en-GB" sz="800" b="0" i="1" u="none" strike="noStrike" kern="1200" cap="none" spc="0" normalizeH="0" baseline="0" noProof="0" dirty="0">
                <a:ln>
                  <a:noFill/>
                </a:ln>
                <a:solidFill>
                  <a:prstClr val="black"/>
                </a:solidFill>
                <a:effectLst/>
                <a:uLnTx/>
                <a:uFillTx/>
                <a:latin typeface="Calibri" panose="020F0502020204030204"/>
                <a:ea typeface="+mn-ea"/>
                <a:cs typeface="+mn-cs"/>
              </a:rPr>
              <a:t>How do you personally rate the impact of tourism on your </a:t>
            </a:r>
            <a:r>
              <a:rPr kumimoji="0" lang="en-GB" sz="800" b="1" i="1" u="none" strike="noStrike" kern="1200" cap="none" spc="0" normalizeH="0" baseline="0" noProof="0" dirty="0">
                <a:ln>
                  <a:noFill/>
                </a:ln>
                <a:solidFill>
                  <a:prstClr val="black"/>
                </a:solidFill>
                <a:effectLst/>
                <a:uLnTx/>
                <a:uFillTx/>
                <a:latin typeface="Calibri" panose="020F0502020204030204"/>
                <a:ea typeface="+mn-ea"/>
                <a:cs typeface="+mn-cs"/>
              </a:rPr>
              <a:t>place of residence</a:t>
            </a:r>
            <a:r>
              <a:rPr kumimoji="0" lang="en-GB" sz="800" b="0" i="1"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 name="Titel 1">
            <a:extLst>
              <a:ext uri="{FF2B5EF4-FFF2-40B4-BE49-F238E27FC236}">
                <a16:creationId xmlns:a16="http://schemas.microsoft.com/office/drawing/2014/main" id="{C681D735-63CD-4918-BC80-CD71B8BEB826}"/>
              </a:ext>
            </a:extLst>
          </p:cNvPr>
          <p:cNvSpPr>
            <a:spLocks noGrp="1"/>
          </p:cNvSpPr>
          <p:nvPr>
            <p:ph type="title"/>
          </p:nvPr>
        </p:nvSpPr>
        <p:spPr/>
        <p:txBody>
          <a:bodyPr/>
          <a:lstStyle/>
          <a:p>
            <a:r>
              <a:rPr lang="en-GB" noProof="0" dirty="0"/>
              <a:t>Why is tourism perceived positively or negatively?</a:t>
            </a:r>
          </a:p>
        </p:txBody>
      </p:sp>
      <p:cxnSp>
        <p:nvCxnSpPr>
          <p:cNvPr id="8" name="Gerader Verbinder 7">
            <a:extLst>
              <a:ext uri="{FF2B5EF4-FFF2-40B4-BE49-F238E27FC236}">
                <a16:creationId xmlns:a16="http://schemas.microsoft.com/office/drawing/2014/main" id="{9E326080-A2A2-422F-8021-A79D3777EC57}"/>
              </a:ext>
            </a:extLst>
          </p:cNvPr>
          <p:cNvCxnSpPr/>
          <p:nvPr/>
        </p:nvCxnSpPr>
        <p:spPr>
          <a:xfrm>
            <a:off x="6096000" y="1173480"/>
            <a:ext cx="0" cy="4457700"/>
          </a:xfrm>
          <a:prstGeom prst="line">
            <a:avLst/>
          </a:prstGeom>
          <a:ln>
            <a:solidFill>
              <a:schemeClr val="accent2">
                <a:lumMod val="75000"/>
              </a:schemeClr>
            </a:solidFill>
          </a:ln>
        </p:spPr>
        <p:style>
          <a:lnRef idx="1">
            <a:schemeClr val="dk1"/>
          </a:lnRef>
          <a:fillRef idx="0">
            <a:schemeClr val="dk1"/>
          </a:fillRef>
          <a:effectRef idx="0">
            <a:schemeClr val="dk1"/>
          </a:effectRef>
          <a:fontRef idx="minor">
            <a:schemeClr val="tx1"/>
          </a:fontRef>
        </p:style>
      </p:cxnSp>
      <p:sp>
        <p:nvSpPr>
          <p:cNvPr id="10" name="Sprechblase: rechteckig mit abgerundeten Ecken 9">
            <a:extLst>
              <a:ext uri="{FF2B5EF4-FFF2-40B4-BE49-F238E27FC236}">
                <a16:creationId xmlns:a16="http://schemas.microsoft.com/office/drawing/2014/main" id="{123FA456-84D9-4703-84B7-80A01D9AB55E}"/>
              </a:ext>
            </a:extLst>
          </p:cNvPr>
          <p:cNvSpPr/>
          <p:nvPr/>
        </p:nvSpPr>
        <p:spPr>
          <a:xfrm>
            <a:off x="754380" y="1299925"/>
            <a:ext cx="1440180" cy="903849"/>
          </a:xfrm>
          <a:prstGeom prst="wedgeRoundRectCallout">
            <a:avLst>
              <a:gd name="adj1" fmla="val -33531"/>
              <a:gd name="adj2" fmla="val 63343"/>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Economy</a:t>
            </a:r>
          </a:p>
        </p:txBody>
      </p:sp>
      <p:sp>
        <p:nvSpPr>
          <p:cNvPr id="11" name="Sprechblase: rechteckig mit abgerundeten Ecken 10">
            <a:extLst>
              <a:ext uri="{FF2B5EF4-FFF2-40B4-BE49-F238E27FC236}">
                <a16:creationId xmlns:a16="http://schemas.microsoft.com/office/drawing/2014/main" id="{F7B6642E-5588-40B0-A278-0A8DD7B68DA2}"/>
              </a:ext>
            </a:extLst>
          </p:cNvPr>
          <p:cNvSpPr/>
          <p:nvPr/>
        </p:nvSpPr>
        <p:spPr>
          <a:xfrm>
            <a:off x="2453640" y="1299925"/>
            <a:ext cx="1440180" cy="903849"/>
          </a:xfrm>
          <a:prstGeom prst="wedgeRoundRectCallout">
            <a:avLst>
              <a:gd name="adj1" fmla="val -33531"/>
              <a:gd name="adj2" fmla="val 63343"/>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Employ-</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ment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prechblase: rechteckig mit abgerundeten Ecken 11">
            <a:extLst>
              <a:ext uri="{FF2B5EF4-FFF2-40B4-BE49-F238E27FC236}">
                <a16:creationId xmlns:a16="http://schemas.microsoft.com/office/drawing/2014/main" id="{A2B72761-269B-4531-B696-A6A329D462CA}"/>
              </a:ext>
            </a:extLst>
          </p:cNvPr>
          <p:cNvSpPr/>
          <p:nvPr/>
        </p:nvSpPr>
        <p:spPr>
          <a:xfrm>
            <a:off x="4152900" y="1299925"/>
            <a:ext cx="1440180" cy="903849"/>
          </a:xfrm>
          <a:prstGeom prst="wedgeRoundRectCallout">
            <a:avLst>
              <a:gd name="adj1" fmla="val -33531"/>
              <a:gd name="adj2" fmla="val 63343"/>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Revitalising the town</a:t>
            </a:r>
          </a:p>
        </p:txBody>
      </p:sp>
      <p:sp>
        <p:nvSpPr>
          <p:cNvPr id="13" name="Sprechblase: rechteckig mit abgerundeten Ecken 12">
            <a:extLst>
              <a:ext uri="{FF2B5EF4-FFF2-40B4-BE49-F238E27FC236}">
                <a16:creationId xmlns:a16="http://schemas.microsoft.com/office/drawing/2014/main" id="{87D73582-0020-4768-97CB-FB2E7A3D4AAD}"/>
              </a:ext>
            </a:extLst>
          </p:cNvPr>
          <p:cNvSpPr/>
          <p:nvPr/>
        </p:nvSpPr>
        <p:spPr>
          <a:xfrm>
            <a:off x="754380" y="2525151"/>
            <a:ext cx="1440180" cy="903849"/>
          </a:xfrm>
          <a:prstGeom prst="wedgeRoundRectCallout">
            <a:avLst>
              <a:gd name="adj1" fmla="val -33531"/>
              <a:gd name="adj2" fmla="val 63343"/>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More offers</a:t>
            </a:r>
          </a:p>
        </p:txBody>
      </p:sp>
      <p:sp>
        <p:nvSpPr>
          <p:cNvPr id="14" name="Sprechblase: rechteckig mit abgerundeten Ecken 13">
            <a:extLst>
              <a:ext uri="{FF2B5EF4-FFF2-40B4-BE49-F238E27FC236}">
                <a16:creationId xmlns:a16="http://schemas.microsoft.com/office/drawing/2014/main" id="{B12C2F06-4ACD-42E4-886A-693F881854C5}"/>
              </a:ext>
            </a:extLst>
          </p:cNvPr>
          <p:cNvSpPr/>
          <p:nvPr/>
        </p:nvSpPr>
        <p:spPr>
          <a:xfrm>
            <a:off x="2453640" y="2525151"/>
            <a:ext cx="1440180" cy="903849"/>
          </a:xfrm>
          <a:prstGeom prst="wedgeRoundRectCallout">
            <a:avLst>
              <a:gd name="adj1" fmla="val -33531"/>
              <a:gd name="adj2" fmla="val 63343"/>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Advertising</a:t>
            </a:r>
          </a:p>
        </p:txBody>
      </p:sp>
      <p:sp>
        <p:nvSpPr>
          <p:cNvPr id="15" name="Sprechblase: rechteckig mit abgerundeten Ecken 14">
            <a:extLst>
              <a:ext uri="{FF2B5EF4-FFF2-40B4-BE49-F238E27FC236}">
                <a16:creationId xmlns:a16="http://schemas.microsoft.com/office/drawing/2014/main" id="{3BEE773C-35E0-4139-BF4E-79D5E1521314}"/>
              </a:ext>
            </a:extLst>
          </p:cNvPr>
          <p:cNvSpPr/>
          <p:nvPr/>
        </p:nvSpPr>
        <p:spPr>
          <a:xfrm>
            <a:off x="4152900" y="2525151"/>
            <a:ext cx="1440180" cy="903849"/>
          </a:xfrm>
          <a:prstGeom prst="wedgeRoundRectCallout">
            <a:avLst>
              <a:gd name="adj1" fmla="val -33531"/>
              <a:gd name="adj2" fmla="val 63343"/>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Cultural exchange</a:t>
            </a:r>
          </a:p>
        </p:txBody>
      </p:sp>
      <p:sp>
        <p:nvSpPr>
          <p:cNvPr id="16" name="Sprechblase: rechteckig mit abgerundeten Ecken 15">
            <a:extLst>
              <a:ext uri="{FF2B5EF4-FFF2-40B4-BE49-F238E27FC236}">
                <a16:creationId xmlns:a16="http://schemas.microsoft.com/office/drawing/2014/main" id="{22F01EF4-5DF8-4D32-8EA0-9482953FBD08}"/>
              </a:ext>
            </a:extLst>
          </p:cNvPr>
          <p:cNvSpPr/>
          <p:nvPr/>
        </p:nvSpPr>
        <p:spPr>
          <a:xfrm>
            <a:off x="754380" y="3750505"/>
            <a:ext cx="1440180" cy="903849"/>
          </a:xfrm>
          <a:prstGeom prst="wedgeRoundRectCallout">
            <a:avLst>
              <a:gd name="adj1" fmla="val -33531"/>
              <a:gd name="adj2" fmla="val 63343"/>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Maintainingthe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offers</a:t>
            </a:r>
          </a:p>
        </p:txBody>
      </p:sp>
      <p:sp>
        <p:nvSpPr>
          <p:cNvPr id="17" name="Sprechblase: rechteckig mit abgerundeten Ecken 16">
            <a:extLst>
              <a:ext uri="{FF2B5EF4-FFF2-40B4-BE49-F238E27FC236}">
                <a16:creationId xmlns:a16="http://schemas.microsoft.com/office/drawing/2014/main" id="{93BBC265-D003-4C14-945B-E3A89A212183}"/>
              </a:ext>
            </a:extLst>
          </p:cNvPr>
          <p:cNvSpPr/>
          <p:nvPr/>
        </p:nvSpPr>
        <p:spPr>
          <a:xfrm>
            <a:off x="2453640" y="3750505"/>
            <a:ext cx="1440180" cy="903849"/>
          </a:xfrm>
          <a:prstGeom prst="wedgeRoundRectCallout">
            <a:avLst>
              <a:gd name="adj1" fmla="val -33531"/>
              <a:gd name="adj2" fmla="val 63343"/>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noProof="0" dirty="0">
                <a:solidFill>
                  <a:prstClr val="black"/>
                </a:solidFill>
                <a:latin typeface="Calibri" panose="020F0502020204030204"/>
              </a:rPr>
              <a:t>Infra-structure</a:t>
            </a: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prechblase: rechteckig mit abgerundeten Ecken 17">
            <a:extLst>
              <a:ext uri="{FF2B5EF4-FFF2-40B4-BE49-F238E27FC236}">
                <a16:creationId xmlns:a16="http://schemas.microsoft.com/office/drawing/2014/main" id="{03F787FA-E469-4749-9520-DB502274B5D9}"/>
              </a:ext>
            </a:extLst>
          </p:cNvPr>
          <p:cNvSpPr/>
          <p:nvPr/>
        </p:nvSpPr>
        <p:spPr>
          <a:xfrm>
            <a:off x="4152900" y="3750505"/>
            <a:ext cx="1440180" cy="903849"/>
          </a:xfrm>
          <a:prstGeom prst="wedgeRoundRectCallout">
            <a:avLst>
              <a:gd name="adj1" fmla="val -33531"/>
              <a:gd name="adj2" fmla="val 63343"/>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9" name="Grafik 18">
            <a:extLst>
              <a:ext uri="{FF2B5EF4-FFF2-40B4-BE49-F238E27FC236}">
                <a16:creationId xmlns:a16="http://schemas.microsoft.com/office/drawing/2014/main" id="{74E9C698-CCBF-4C3B-803B-9D3BBEFD7F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441" y="4869180"/>
            <a:ext cx="762000" cy="762000"/>
          </a:xfrm>
          <a:prstGeom prst="rect">
            <a:avLst/>
          </a:prstGeom>
        </p:spPr>
      </p:pic>
      <p:pic>
        <p:nvPicPr>
          <p:cNvPr id="20" name="Grafik 19">
            <a:extLst>
              <a:ext uri="{FF2B5EF4-FFF2-40B4-BE49-F238E27FC236}">
                <a16:creationId xmlns:a16="http://schemas.microsoft.com/office/drawing/2014/main" id="{6826505E-620B-4437-AC4A-EF01C5C263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17421" y="4869180"/>
            <a:ext cx="762000" cy="762000"/>
          </a:xfrm>
          <a:prstGeom prst="rect">
            <a:avLst/>
          </a:prstGeom>
        </p:spPr>
      </p:pic>
      <p:pic>
        <p:nvPicPr>
          <p:cNvPr id="21" name="Grafik 20">
            <a:extLst>
              <a:ext uri="{FF2B5EF4-FFF2-40B4-BE49-F238E27FC236}">
                <a16:creationId xmlns:a16="http://schemas.microsoft.com/office/drawing/2014/main" id="{8D3F70C8-CDEE-4928-8305-DD3AB425F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62401" y="4869180"/>
            <a:ext cx="762000" cy="762000"/>
          </a:xfrm>
          <a:prstGeom prst="rect">
            <a:avLst/>
          </a:prstGeom>
        </p:spPr>
      </p:pic>
      <p:pic>
        <p:nvPicPr>
          <p:cNvPr id="22" name="Grafik 21">
            <a:extLst>
              <a:ext uri="{FF2B5EF4-FFF2-40B4-BE49-F238E27FC236}">
                <a16:creationId xmlns:a16="http://schemas.microsoft.com/office/drawing/2014/main" id="{B60D7A84-B67E-49E3-B2FA-422BBDA60A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2726" y="4869195"/>
            <a:ext cx="761985" cy="761985"/>
          </a:xfrm>
          <a:prstGeom prst="rect">
            <a:avLst/>
          </a:prstGeom>
        </p:spPr>
      </p:pic>
      <p:sp>
        <p:nvSpPr>
          <p:cNvPr id="23" name="Sprechblase: rechteckig mit abgerundeten Ecken 22">
            <a:extLst>
              <a:ext uri="{FF2B5EF4-FFF2-40B4-BE49-F238E27FC236}">
                <a16:creationId xmlns:a16="http://schemas.microsoft.com/office/drawing/2014/main" id="{4519ABF8-760D-4580-9E86-BCEA24036B32}"/>
              </a:ext>
            </a:extLst>
          </p:cNvPr>
          <p:cNvSpPr/>
          <p:nvPr/>
        </p:nvSpPr>
        <p:spPr>
          <a:xfrm>
            <a:off x="6682740" y="1299925"/>
            <a:ext cx="1440180" cy="903849"/>
          </a:xfrm>
          <a:prstGeom prst="wedgeRoundRectCallout">
            <a:avLst>
              <a:gd name="adj1" fmla="val -33531"/>
              <a:gd name="adj2" fmla="val 63343"/>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Volume of traffic</a:t>
            </a:r>
          </a:p>
        </p:txBody>
      </p:sp>
      <p:sp>
        <p:nvSpPr>
          <p:cNvPr id="24" name="Sprechblase: rechteckig mit abgerundeten Ecken 23">
            <a:extLst>
              <a:ext uri="{FF2B5EF4-FFF2-40B4-BE49-F238E27FC236}">
                <a16:creationId xmlns:a16="http://schemas.microsoft.com/office/drawing/2014/main" id="{85C5B0E5-42EB-4C0D-A38D-0AE21CE509C2}"/>
              </a:ext>
            </a:extLst>
          </p:cNvPr>
          <p:cNvSpPr/>
          <p:nvPr/>
        </p:nvSpPr>
        <p:spPr>
          <a:xfrm>
            <a:off x="8382000" y="1299925"/>
            <a:ext cx="1440180" cy="903849"/>
          </a:xfrm>
          <a:prstGeom prst="wedgeRoundRectCallout">
            <a:avLst>
              <a:gd name="adj1" fmla="val -33531"/>
              <a:gd name="adj2" fmla="val 63343"/>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Too many people</a:t>
            </a:r>
          </a:p>
        </p:txBody>
      </p:sp>
      <p:sp>
        <p:nvSpPr>
          <p:cNvPr id="25" name="Sprechblase: rechteckig mit abgerundeten Ecken 24">
            <a:extLst>
              <a:ext uri="{FF2B5EF4-FFF2-40B4-BE49-F238E27FC236}">
                <a16:creationId xmlns:a16="http://schemas.microsoft.com/office/drawing/2014/main" id="{050093EB-9721-4627-AEA1-61425B43F38D}"/>
              </a:ext>
            </a:extLst>
          </p:cNvPr>
          <p:cNvSpPr/>
          <p:nvPr/>
        </p:nvSpPr>
        <p:spPr>
          <a:xfrm>
            <a:off x="10081260" y="1299925"/>
            <a:ext cx="1440180" cy="903849"/>
          </a:xfrm>
          <a:prstGeom prst="wedgeRoundRectCallout">
            <a:avLst>
              <a:gd name="adj1" fmla="val -33531"/>
              <a:gd name="adj2" fmla="val 63343"/>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Price increase</a:t>
            </a:r>
          </a:p>
        </p:txBody>
      </p:sp>
      <p:sp>
        <p:nvSpPr>
          <p:cNvPr id="26" name="Sprechblase: rechteckig mit abgerundeten Ecken 25">
            <a:extLst>
              <a:ext uri="{FF2B5EF4-FFF2-40B4-BE49-F238E27FC236}">
                <a16:creationId xmlns:a16="http://schemas.microsoft.com/office/drawing/2014/main" id="{A189E594-0FBA-4640-B796-35F94996A850}"/>
              </a:ext>
            </a:extLst>
          </p:cNvPr>
          <p:cNvSpPr/>
          <p:nvPr/>
        </p:nvSpPr>
        <p:spPr>
          <a:xfrm>
            <a:off x="6682740" y="2525151"/>
            <a:ext cx="1440180" cy="903849"/>
          </a:xfrm>
          <a:prstGeom prst="wedgeRoundRectCallout">
            <a:avLst>
              <a:gd name="adj1" fmla="val -33531"/>
              <a:gd name="adj2" fmla="val 63343"/>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Noise pollution</a:t>
            </a:r>
          </a:p>
        </p:txBody>
      </p:sp>
      <p:sp>
        <p:nvSpPr>
          <p:cNvPr id="27" name="Sprechblase: rechteckig mit abgerundeten Ecken 26">
            <a:extLst>
              <a:ext uri="{FF2B5EF4-FFF2-40B4-BE49-F238E27FC236}">
                <a16:creationId xmlns:a16="http://schemas.microsoft.com/office/drawing/2014/main" id="{76595AF2-3F33-4872-8D2A-552AF44A991F}"/>
              </a:ext>
            </a:extLst>
          </p:cNvPr>
          <p:cNvSpPr/>
          <p:nvPr/>
        </p:nvSpPr>
        <p:spPr>
          <a:xfrm>
            <a:off x="8382000" y="2525151"/>
            <a:ext cx="1440180" cy="903849"/>
          </a:xfrm>
          <a:prstGeom prst="wedgeRoundRectCallout">
            <a:avLst>
              <a:gd name="adj1" fmla="val -33531"/>
              <a:gd name="adj2" fmla="val 63343"/>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Loss of authenticity</a:t>
            </a:r>
          </a:p>
        </p:txBody>
      </p:sp>
      <p:sp>
        <p:nvSpPr>
          <p:cNvPr id="28" name="Sprechblase: rechteckig mit abgerundeten Ecken 27">
            <a:extLst>
              <a:ext uri="{FF2B5EF4-FFF2-40B4-BE49-F238E27FC236}">
                <a16:creationId xmlns:a16="http://schemas.microsoft.com/office/drawing/2014/main" id="{F393078F-9BBD-4DD6-BF1A-141386B2EC8D}"/>
              </a:ext>
            </a:extLst>
          </p:cNvPr>
          <p:cNvSpPr/>
          <p:nvPr/>
        </p:nvSpPr>
        <p:spPr>
          <a:xfrm>
            <a:off x="10081260" y="2525151"/>
            <a:ext cx="1440180" cy="903849"/>
          </a:xfrm>
          <a:prstGeom prst="wedgeRoundRectCallout">
            <a:avLst>
              <a:gd name="adj1" fmla="val -33531"/>
              <a:gd name="adj2" fmla="val 63343"/>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Environmental/Natural impact</a:t>
            </a:r>
          </a:p>
        </p:txBody>
      </p:sp>
      <p:sp>
        <p:nvSpPr>
          <p:cNvPr id="29" name="Sprechblase: rechteckig mit abgerundeten Ecken 28">
            <a:extLst>
              <a:ext uri="{FF2B5EF4-FFF2-40B4-BE49-F238E27FC236}">
                <a16:creationId xmlns:a16="http://schemas.microsoft.com/office/drawing/2014/main" id="{7A493307-7A20-4315-80D9-384411A140D9}"/>
              </a:ext>
            </a:extLst>
          </p:cNvPr>
          <p:cNvSpPr/>
          <p:nvPr/>
        </p:nvSpPr>
        <p:spPr>
          <a:xfrm>
            <a:off x="6682740" y="3750505"/>
            <a:ext cx="1440180" cy="903849"/>
          </a:xfrm>
          <a:prstGeom prst="wedgeRoundRectCallout">
            <a:avLst>
              <a:gd name="adj1" fmla="val -33531"/>
              <a:gd name="adj2" fmla="val 63343"/>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noProof="0" dirty="0">
                <a:solidFill>
                  <a:prstClr val="white"/>
                </a:solidFill>
                <a:latin typeface="Calibri" panose="020F0502020204030204"/>
              </a:rPr>
              <a:t>Con-</a:t>
            </a:r>
            <a:r>
              <a:rPr lang="en-GB" noProof="0" dirty="0" err="1">
                <a:solidFill>
                  <a:prstClr val="white"/>
                </a:solidFill>
                <a:latin typeface="Calibri" panose="020F0502020204030204"/>
              </a:rPr>
              <a:t>struction</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Sprechblase: rechteckig mit abgerundeten Ecken 29">
            <a:extLst>
              <a:ext uri="{FF2B5EF4-FFF2-40B4-BE49-F238E27FC236}">
                <a16:creationId xmlns:a16="http://schemas.microsoft.com/office/drawing/2014/main" id="{F5B0FC91-64B5-42F9-BC9A-C4DC300E4749}"/>
              </a:ext>
            </a:extLst>
          </p:cNvPr>
          <p:cNvSpPr/>
          <p:nvPr/>
        </p:nvSpPr>
        <p:spPr>
          <a:xfrm>
            <a:off x="8382000" y="3750505"/>
            <a:ext cx="1440180" cy="903849"/>
          </a:xfrm>
          <a:prstGeom prst="wedgeRoundRectCallout">
            <a:avLst>
              <a:gd name="adj1" fmla="val -33531"/>
              <a:gd name="adj2" fmla="val 63343"/>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Loss of living space</a:t>
            </a:r>
          </a:p>
        </p:txBody>
      </p:sp>
      <p:sp>
        <p:nvSpPr>
          <p:cNvPr id="31" name="Sprechblase: rechteckig mit abgerundeten Ecken 30">
            <a:extLst>
              <a:ext uri="{FF2B5EF4-FFF2-40B4-BE49-F238E27FC236}">
                <a16:creationId xmlns:a16="http://schemas.microsoft.com/office/drawing/2014/main" id="{9C591B72-F696-46C3-BE20-9BABD2066B59}"/>
              </a:ext>
            </a:extLst>
          </p:cNvPr>
          <p:cNvSpPr/>
          <p:nvPr/>
        </p:nvSpPr>
        <p:spPr>
          <a:xfrm>
            <a:off x="10081260" y="3750505"/>
            <a:ext cx="1440180" cy="903849"/>
          </a:xfrm>
          <a:prstGeom prst="wedgeRoundRectCallout">
            <a:avLst>
              <a:gd name="adj1" fmla="val -33531"/>
              <a:gd name="adj2" fmla="val 63343"/>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32" name="Grafik 31">
            <a:extLst>
              <a:ext uri="{FF2B5EF4-FFF2-40B4-BE49-F238E27FC236}">
                <a16:creationId xmlns:a16="http://schemas.microsoft.com/office/drawing/2014/main" id="{DCB3F658-66D5-4D45-A623-10D45BC71D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03871" y="4869195"/>
            <a:ext cx="761985" cy="761985"/>
          </a:xfrm>
          <a:prstGeom prst="rect">
            <a:avLst/>
          </a:prstGeom>
        </p:spPr>
      </p:pic>
      <p:pic>
        <p:nvPicPr>
          <p:cNvPr id="33" name="Grafik 32">
            <a:extLst>
              <a:ext uri="{FF2B5EF4-FFF2-40B4-BE49-F238E27FC236}">
                <a16:creationId xmlns:a16="http://schemas.microsoft.com/office/drawing/2014/main" id="{95E1AF43-FC6E-481C-BC01-6A9DE8DC3C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65016" y="4869195"/>
            <a:ext cx="761985" cy="761985"/>
          </a:xfrm>
          <a:prstGeom prst="rect">
            <a:avLst/>
          </a:prstGeom>
        </p:spPr>
      </p:pic>
    </p:spTree>
    <p:extLst>
      <p:ext uri="{BB962C8B-B14F-4D97-AF65-F5344CB8AC3E}">
        <p14:creationId xmlns:p14="http://schemas.microsoft.com/office/powerpoint/2010/main" val="1239765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2">
            <a:extLst>
              <a:ext uri="{FF2B5EF4-FFF2-40B4-BE49-F238E27FC236}">
                <a16:creationId xmlns:a16="http://schemas.microsoft.com/office/drawing/2014/main" id="{97DAA6D2-6068-0883-1C0B-B1D9DBC4312D}"/>
              </a:ext>
            </a:extLst>
          </p:cNvPr>
          <p:cNvSpPr>
            <a:spLocks noGrp="1"/>
          </p:cNvSpPr>
          <p:nvPr>
            <p:ph type="body" sz="quarter" idx="10"/>
          </p:nvPr>
        </p:nvSpPr>
        <p:spPr>
          <a:xfrm>
            <a:off x="550863" y="5812521"/>
            <a:ext cx="10982324" cy="426913"/>
          </a:xfrm>
        </p:spPr>
        <p:txBody>
          <a:bodyPr/>
          <a:lstStyle/>
          <a:p>
            <a:r>
              <a:rPr lang="en-GB" noProof="0" dirty="0"/>
              <a:t>S: STATISTICS AUSTRIA, Tourism acceptance 2024. – Rounding errors were not corrected. </a:t>
            </a:r>
          </a:p>
          <a:p>
            <a:pPr>
              <a:spcBef>
                <a:spcPts val="0"/>
              </a:spcBef>
            </a:pPr>
            <a:r>
              <a:rPr lang="en-GB" noProof="0" dirty="0"/>
              <a:t>Question: </a:t>
            </a:r>
            <a:r>
              <a:rPr lang="en-GB" sz="800" i="1" noProof="0" dirty="0">
                <a:latin typeface="Calibri" panose="020F0502020204030204" pitchFamily="34" charset="0"/>
                <a:ea typeface="Times New Roman" panose="02020603050405020304" pitchFamily="18" charset="0"/>
                <a:cs typeface="Times New Roman" panose="02020603050405020304" pitchFamily="18" charset="0"/>
              </a:rPr>
              <a:t>In your opinion, what significance does tourism (i.e. overnight and day trips) generally have for the economy, labour market and leisure activities in </a:t>
            </a:r>
            <a:r>
              <a:rPr lang="en-GB" sz="800" b="1" i="1" noProof="0" dirty="0">
                <a:latin typeface="Calibri" panose="020F0502020204030204" pitchFamily="34" charset="0"/>
                <a:ea typeface="Times New Roman" panose="02020603050405020304" pitchFamily="18" charset="0"/>
                <a:cs typeface="Times New Roman" panose="02020603050405020304" pitchFamily="18" charset="0"/>
              </a:rPr>
              <a:t>your place of residence</a:t>
            </a:r>
            <a:r>
              <a:rPr lang="en-GB" sz="800" i="1" noProof="0" dirty="0">
                <a:latin typeface="Calibri" panose="020F0502020204030204" pitchFamily="34" charset="0"/>
                <a:ea typeface="Times New Roman" panose="02020603050405020304" pitchFamily="18" charset="0"/>
                <a:cs typeface="Times New Roman" panose="02020603050405020304" pitchFamily="18" charset="0"/>
              </a:rPr>
              <a:t>? </a:t>
            </a:r>
          </a:p>
          <a:p>
            <a:pPr>
              <a:spcBef>
                <a:spcPts val="0"/>
              </a:spcBef>
            </a:pPr>
            <a:r>
              <a:rPr lang="en-GB" noProof="0" dirty="0">
                <a:latin typeface="Calibri" panose="020F0502020204030204" pitchFamily="34" charset="0"/>
                <a:cs typeface="Times New Roman" panose="02020603050405020304" pitchFamily="18" charset="0"/>
              </a:rPr>
              <a:t>Question</a:t>
            </a:r>
            <a:r>
              <a:rPr lang="en-GB" noProof="0" dirty="0"/>
              <a:t>: : </a:t>
            </a:r>
            <a:r>
              <a:rPr lang="en-GB" sz="800" i="1" noProof="0" dirty="0">
                <a:latin typeface="Calibri" panose="020F0502020204030204" pitchFamily="34" charset="0"/>
                <a:ea typeface="Times New Roman" panose="02020603050405020304" pitchFamily="18" charset="0"/>
                <a:cs typeface="Times New Roman" panose="02020603050405020304" pitchFamily="18" charset="0"/>
              </a:rPr>
              <a:t>In your opinion, what significance does tourism (i.e. overnight and day trips) generally have for the economy, labour market and leisure activities in </a:t>
            </a:r>
            <a:r>
              <a:rPr lang="en-GB" sz="800" b="1" i="1" noProof="0" dirty="0">
                <a:latin typeface="Calibri" panose="020F0502020204030204" pitchFamily="34" charset="0"/>
                <a:ea typeface="Times New Roman" panose="02020603050405020304" pitchFamily="18" charset="0"/>
                <a:cs typeface="Times New Roman" panose="02020603050405020304" pitchFamily="18" charset="0"/>
              </a:rPr>
              <a:t>Austria</a:t>
            </a:r>
            <a:r>
              <a:rPr lang="en-GB" sz="800" i="1" noProof="0" dirty="0">
                <a:latin typeface="Calibri" panose="020F0502020204030204" pitchFamily="34" charset="0"/>
                <a:ea typeface="Times New Roman" panose="02020603050405020304" pitchFamily="18" charset="0"/>
                <a:cs typeface="Times New Roman" panose="02020603050405020304" pitchFamily="18" charset="0"/>
              </a:rPr>
              <a:t>?</a:t>
            </a:r>
            <a:endParaRPr lang="en-GB" i="1" noProof="0" dirty="0"/>
          </a:p>
        </p:txBody>
      </p:sp>
      <p:graphicFrame>
        <p:nvGraphicFramePr>
          <p:cNvPr id="16" name="Diagrammplatzhalter 15">
            <a:extLst>
              <a:ext uri="{FF2B5EF4-FFF2-40B4-BE49-F238E27FC236}">
                <a16:creationId xmlns:a16="http://schemas.microsoft.com/office/drawing/2014/main" id="{09509455-A32C-4B7E-ADEA-F68CB4C22A73}"/>
              </a:ext>
            </a:extLst>
          </p:cNvPr>
          <p:cNvGraphicFramePr>
            <a:graphicFrameLocks noGrp="1"/>
          </p:cNvGraphicFramePr>
          <p:nvPr>
            <p:ph type="chart" sz="quarter" idx="15"/>
            <p:extLst>
              <p:ext uri="{D42A27DB-BD31-4B8C-83A1-F6EECF244321}">
                <p14:modId xmlns:p14="http://schemas.microsoft.com/office/powerpoint/2010/main" val="2025829429"/>
              </p:ext>
            </p:extLst>
          </p:nvPr>
        </p:nvGraphicFramePr>
        <p:xfrm>
          <a:off x="550863" y="1493838"/>
          <a:ext cx="10982325" cy="437356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a:extLst>
              <a:ext uri="{FF2B5EF4-FFF2-40B4-BE49-F238E27FC236}">
                <a16:creationId xmlns:a16="http://schemas.microsoft.com/office/drawing/2014/main" id="{95BC07D9-18D5-5348-5B31-FE422178390D}"/>
              </a:ext>
            </a:extLst>
          </p:cNvPr>
          <p:cNvSpPr>
            <a:spLocks noGrp="1"/>
          </p:cNvSpPr>
          <p:nvPr>
            <p:ph type="title"/>
          </p:nvPr>
        </p:nvSpPr>
        <p:spPr>
          <a:xfrm>
            <a:off x="550863" y="376665"/>
            <a:ext cx="10982325" cy="565412"/>
          </a:xfrm>
        </p:spPr>
        <p:txBody>
          <a:bodyPr/>
          <a:lstStyle/>
          <a:p>
            <a:r>
              <a:rPr lang="en-GB" noProof="0" dirty="0"/>
              <a:t>Three quarters see tourism as important for Austria</a:t>
            </a:r>
          </a:p>
        </p:txBody>
      </p:sp>
    </p:spTree>
    <p:extLst>
      <p:ext uri="{BB962C8B-B14F-4D97-AF65-F5344CB8AC3E}">
        <p14:creationId xmlns:p14="http://schemas.microsoft.com/office/powerpoint/2010/main" val="1004933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2">
            <a:extLst>
              <a:ext uri="{FF2B5EF4-FFF2-40B4-BE49-F238E27FC236}">
                <a16:creationId xmlns:a16="http://schemas.microsoft.com/office/drawing/2014/main" id="{CED42C40-7BF9-CE3F-FC22-45349E4E337A}"/>
              </a:ext>
            </a:extLst>
          </p:cNvPr>
          <p:cNvSpPr>
            <a:spLocks noGrp="1"/>
          </p:cNvSpPr>
          <p:nvPr>
            <p:ph type="body" sz="quarter" idx="10"/>
          </p:nvPr>
        </p:nvSpPr>
        <p:spPr>
          <a:xfrm>
            <a:off x="550863" y="5812521"/>
            <a:ext cx="10982324" cy="426913"/>
          </a:xfrm>
        </p:spPr>
        <p:txBody>
          <a:bodyPr/>
          <a:lstStyle/>
          <a:p>
            <a:r>
              <a:rPr lang="en-GB" noProof="0" dirty="0"/>
              <a:t>S: STATISTICS AUSTRIA, Tourism acceptance 2024. – Rounding errors were not corrected. </a:t>
            </a:r>
          </a:p>
          <a:p>
            <a:pPr>
              <a:spcBef>
                <a:spcPts val="0"/>
              </a:spcBef>
            </a:pPr>
            <a:r>
              <a:rPr lang="en-GB" noProof="0" dirty="0"/>
              <a:t>Question: </a:t>
            </a:r>
            <a:r>
              <a:rPr lang="en-GB" i="1" noProof="0" dirty="0"/>
              <a:t>How do you personally feel about the number of tourists in </a:t>
            </a:r>
            <a:r>
              <a:rPr lang="en-GB" b="1" i="1" noProof="0" dirty="0"/>
              <a:t>your place of residence</a:t>
            </a:r>
            <a:r>
              <a:rPr lang="en-GB" i="1" noProof="0" dirty="0"/>
              <a:t>?</a:t>
            </a:r>
          </a:p>
          <a:p>
            <a:pPr>
              <a:spcBef>
                <a:spcPts val="0"/>
              </a:spcBef>
            </a:pPr>
            <a:r>
              <a:rPr lang="en-GB" noProof="0" dirty="0"/>
              <a:t>Question: </a:t>
            </a:r>
            <a:r>
              <a:rPr lang="en-GB" i="1" noProof="0" dirty="0"/>
              <a:t>How do you personally feel about the number of tourists in </a:t>
            </a:r>
            <a:r>
              <a:rPr lang="en-GB" b="1" i="1" noProof="0" dirty="0"/>
              <a:t>Austria overall</a:t>
            </a:r>
            <a:r>
              <a:rPr lang="en-GB" i="1" noProof="0" dirty="0"/>
              <a:t>?</a:t>
            </a:r>
          </a:p>
        </p:txBody>
      </p:sp>
      <p:graphicFrame>
        <p:nvGraphicFramePr>
          <p:cNvPr id="13" name="Diagrammplatzhalter 12">
            <a:extLst>
              <a:ext uri="{FF2B5EF4-FFF2-40B4-BE49-F238E27FC236}">
                <a16:creationId xmlns:a16="http://schemas.microsoft.com/office/drawing/2014/main" id="{F554F944-2E0D-4314-BED9-A9C734D00B79}"/>
              </a:ext>
            </a:extLst>
          </p:cNvPr>
          <p:cNvGraphicFramePr>
            <a:graphicFrameLocks noGrp="1"/>
          </p:cNvGraphicFramePr>
          <p:nvPr>
            <p:ph type="chart" sz="quarter" idx="15"/>
            <p:extLst>
              <p:ext uri="{D42A27DB-BD31-4B8C-83A1-F6EECF244321}">
                <p14:modId xmlns:p14="http://schemas.microsoft.com/office/powerpoint/2010/main" val="3332310664"/>
              </p:ext>
            </p:extLst>
          </p:nvPr>
        </p:nvGraphicFramePr>
        <p:xfrm>
          <a:off x="550863" y="1087821"/>
          <a:ext cx="10982325" cy="4779579"/>
        </p:xfrm>
        <a:graphic>
          <a:graphicData uri="http://schemas.openxmlformats.org/drawingml/2006/chart">
            <c:chart xmlns:c="http://schemas.openxmlformats.org/drawingml/2006/chart" xmlns:r="http://schemas.openxmlformats.org/officeDocument/2006/relationships" r:id="rId3"/>
          </a:graphicData>
        </a:graphic>
      </p:graphicFrame>
      <p:sp>
        <p:nvSpPr>
          <p:cNvPr id="14" name="Title 1">
            <a:extLst>
              <a:ext uri="{FF2B5EF4-FFF2-40B4-BE49-F238E27FC236}">
                <a16:creationId xmlns:a16="http://schemas.microsoft.com/office/drawing/2014/main" id="{0AFC3982-E5EB-6742-06FF-68178A1F2F4A}"/>
              </a:ext>
            </a:extLst>
          </p:cNvPr>
          <p:cNvSpPr>
            <a:spLocks noGrp="1"/>
          </p:cNvSpPr>
          <p:nvPr>
            <p:ph type="title"/>
          </p:nvPr>
        </p:nvSpPr>
        <p:spPr>
          <a:xfrm>
            <a:off x="550863" y="376665"/>
            <a:ext cx="10982325" cy="565412"/>
          </a:xfrm>
        </p:spPr>
        <p:txBody>
          <a:bodyPr/>
          <a:lstStyle/>
          <a:p>
            <a:r>
              <a:rPr lang="en-GB" noProof="0" dirty="0"/>
              <a:t>Number of tourists is too high for 6% of the population</a:t>
            </a:r>
          </a:p>
        </p:txBody>
      </p:sp>
    </p:spTree>
    <p:extLst>
      <p:ext uri="{BB962C8B-B14F-4D97-AF65-F5344CB8AC3E}">
        <p14:creationId xmlns:p14="http://schemas.microsoft.com/office/powerpoint/2010/main" val="1650038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2">
            <a:extLst>
              <a:ext uri="{FF2B5EF4-FFF2-40B4-BE49-F238E27FC236}">
                <a16:creationId xmlns:a16="http://schemas.microsoft.com/office/drawing/2014/main" id="{86CF79D7-5E97-6576-2DC0-47BA944A9D4F}"/>
              </a:ext>
            </a:extLst>
          </p:cNvPr>
          <p:cNvSpPr>
            <a:spLocks noGrp="1"/>
          </p:cNvSpPr>
          <p:nvPr>
            <p:ph type="body" sz="quarter" idx="10"/>
          </p:nvPr>
        </p:nvSpPr>
        <p:spPr>
          <a:xfrm>
            <a:off x="550863" y="5940340"/>
            <a:ext cx="10982324" cy="426913"/>
          </a:xfrm>
        </p:spPr>
        <p:txBody>
          <a:bodyPr/>
          <a:lstStyle/>
          <a:p>
            <a:r>
              <a:rPr lang="en-GB" noProof="0" dirty="0"/>
              <a:t>S: STATISTICS AUSTRIA, Tourism acceptance 2024. – Multiple answers possible. – The basis for calculating the percentages is the proportion of the population that felt there were „rather many“ or „too many“ tourists in their place of residence. – Rounding errors were not corrected. </a:t>
            </a:r>
          </a:p>
          <a:p>
            <a:pPr>
              <a:spcBef>
                <a:spcPts val="0"/>
              </a:spcBef>
            </a:pPr>
            <a:r>
              <a:rPr lang="en-GB" noProof="0" dirty="0"/>
              <a:t>Question: </a:t>
            </a:r>
            <a:r>
              <a:rPr lang="en-GB" sz="800" i="1" noProof="0" dirty="0">
                <a:latin typeface="Calibri" panose="020F0502020204030204" pitchFamily="34" charset="0"/>
                <a:ea typeface="Times New Roman" panose="02020603050405020304" pitchFamily="18" charset="0"/>
              </a:rPr>
              <a:t>When do you feel that there are rather many/too many tourists in your place of residence? </a:t>
            </a:r>
            <a:endParaRPr lang="en-GB" i="1" noProof="0" dirty="0"/>
          </a:p>
        </p:txBody>
      </p:sp>
      <p:graphicFrame>
        <p:nvGraphicFramePr>
          <p:cNvPr id="12" name="Diagrammplatzhalter 11">
            <a:extLst>
              <a:ext uri="{FF2B5EF4-FFF2-40B4-BE49-F238E27FC236}">
                <a16:creationId xmlns:a16="http://schemas.microsoft.com/office/drawing/2014/main" id="{293B5381-B0E8-4564-8EF4-C6B2EE60B752}"/>
              </a:ext>
            </a:extLst>
          </p:cNvPr>
          <p:cNvGraphicFramePr>
            <a:graphicFrameLocks noGrp="1"/>
          </p:cNvGraphicFramePr>
          <p:nvPr>
            <p:ph type="chart" sz="quarter" idx="15"/>
            <p:extLst>
              <p:ext uri="{D42A27DB-BD31-4B8C-83A1-F6EECF244321}">
                <p14:modId xmlns:p14="http://schemas.microsoft.com/office/powerpoint/2010/main" val="2389678369"/>
              </p:ext>
            </p:extLst>
          </p:nvPr>
        </p:nvGraphicFramePr>
        <p:xfrm>
          <a:off x="550863" y="1103586"/>
          <a:ext cx="10982325" cy="476381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a:extLst>
              <a:ext uri="{FF2B5EF4-FFF2-40B4-BE49-F238E27FC236}">
                <a16:creationId xmlns:a16="http://schemas.microsoft.com/office/drawing/2014/main" id="{78979686-D892-FE56-963B-42F6388EE8A4}"/>
              </a:ext>
            </a:extLst>
          </p:cNvPr>
          <p:cNvSpPr>
            <a:spLocks noGrp="1"/>
          </p:cNvSpPr>
          <p:nvPr>
            <p:ph type="title"/>
          </p:nvPr>
        </p:nvSpPr>
        <p:spPr>
          <a:xfrm>
            <a:off x="550863" y="376665"/>
            <a:ext cx="11288836" cy="565412"/>
          </a:xfrm>
        </p:spPr>
        <p:txBody>
          <a:bodyPr/>
          <a:lstStyle/>
          <a:p>
            <a:r>
              <a:rPr lang="en-GB" noProof="0" dirty="0"/>
              <a:t>Acceptance of tourism varies depending on place and season</a:t>
            </a:r>
          </a:p>
        </p:txBody>
      </p:sp>
    </p:spTree>
    <p:extLst>
      <p:ext uri="{BB962C8B-B14F-4D97-AF65-F5344CB8AC3E}">
        <p14:creationId xmlns:p14="http://schemas.microsoft.com/office/powerpoint/2010/main" val="3392930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35756E-2BE0-0B6D-AE65-EF1417B5DDE9}"/>
              </a:ext>
            </a:extLst>
          </p:cNvPr>
          <p:cNvSpPr>
            <a:spLocks noGrp="1"/>
          </p:cNvSpPr>
          <p:nvPr>
            <p:ph type="title"/>
          </p:nvPr>
        </p:nvSpPr>
        <p:spPr/>
        <p:txBody>
          <a:bodyPr/>
          <a:lstStyle/>
          <a:p>
            <a:r>
              <a:rPr lang="en-GB" dirty="0"/>
              <a:t>Tourism and Travel Statistics – Statistics Austria</a:t>
            </a:r>
            <a:endParaRPr lang="de-AT" dirty="0"/>
          </a:p>
        </p:txBody>
      </p:sp>
      <p:sp>
        <p:nvSpPr>
          <p:cNvPr id="4" name="Textplatzhalter 3">
            <a:extLst>
              <a:ext uri="{FF2B5EF4-FFF2-40B4-BE49-F238E27FC236}">
                <a16:creationId xmlns:a16="http://schemas.microsoft.com/office/drawing/2014/main" id="{8B389681-D37F-497D-A2A8-FBED0499C718}"/>
              </a:ext>
            </a:extLst>
          </p:cNvPr>
          <p:cNvSpPr>
            <a:spLocks noGrp="1"/>
          </p:cNvSpPr>
          <p:nvPr>
            <p:ph type="body" sz="quarter" idx="10"/>
          </p:nvPr>
        </p:nvSpPr>
        <p:spPr/>
        <p:txBody>
          <a:bodyPr/>
          <a:lstStyle/>
          <a:p>
            <a:endParaRPr lang="de-AT"/>
          </a:p>
        </p:txBody>
      </p:sp>
      <p:grpSp>
        <p:nvGrpSpPr>
          <p:cNvPr id="25" name="Gruppieren 24">
            <a:extLst>
              <a:ext uri="{FF2B5EF4-FFF2-40B4-BE49-F238E27FC236}">
                <a16:creationId xmlns:a16="http://schemas.microsoft.com/office/drawing/2014/main" id="{7915AF40-E7EB-46B2-55E2-084BCFC442B4}"/>
              </a:ext>
            </a:extLst>
          </p:cNvPr>
          <p:cNvGrpSpPr/>
          <p:nvPr/>
        </p:nvGrpSpPr>
        <p:grpSpPr>
          <a:xfrm>
            <a:off x="976223" y="3847429"/>
            <a:ext cx="10239554" cy="2774886"/>
            <a:chOff x="394939" y="1990097"/>
            <a:chExt cx="11402121" cy="3327470"/>
          </a:xfrm>
        </p:grpSpPr>
        <p:sp>
          <p:nvSpPr>
            <p:cNvPr id="26" name="Abgerundetes Rechteck 37">
              <a:extLst>
                <a:ext uri="{FF2B5EF4-FFF2-40B4-BE49-F238E27FC236}">
                  <a16:creationId xmlns:a16="http://schemas.microsoft.com/office/drawing/2014/main" id="{38A1C2FC-D6F4-1360-C6E6-DDE8A61F91B3}"/>
                </a:ext>
              </a:extLst>
            </p:cNvPr>
            <p:cNvSpPr/>
            <p:nvPr/>
          </p:nvSpPr>
          <p:spPr>
            <a:xfrm>
              <a:off x="394939" y="1990097"/>
              <a:ext cx="11402121" cy="3327470"/>
            </a:xfrm>
            <a:prstGeom prst="roundRect">
              <a:avLst/>
            </a:prstGeom>
            <a:solidFill>
              <a:schemeClr val="bg1"/>
            </a:solidFill>
            <a:ln w="6350">
              <a:solidFill>
                <a:schemeClr val="bg1">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AT" sz="1600" dirty="0"/>
            </a:p>
          </p:txBody>
        </p:sp>
        <p:sp>
          <p:nvSpPr>
            <p:cNvPr id="27" name="AutoShape 13">
              <a:extLst>
                <a:ext uri="{FF2B5EF4-FFF2-40B4-BE49-F238E27FC236}">
                  <a16:creationId xmlns:a16="http://schemas.microsoft.com/office/drawing/2014/main" id="{C80AEC31-0778-6077-DE2A-3CAD01DC8113}"/>
                </a:ext>
              </a:extLst>
            </p:cNvPr>
            <p:cNvSpPr>
              <a:spLocks noChangeArrowheads="1"/>
            </p:cNvSpPr>
            <p:nvPr/>
          </p:nvSpPr>
          <p:spPr bwMode="auto">
            <a:xfrm>
              <a:off x="489906" y="2620608"/>
              <a:ext cx="2616304" cy="792062"/>
            </a:xfrm>
            <a:prstGeom prst="roundRect">
              <a:avLst>
                <a:gd name="adj" fmla="val 16667"/>
              </a:avLst>
            </a:prstGeom>
            <a:solidFill>
              <a:srgbClr val="326996"/>
            </a:solidFill>
            <a:ln w="9525">
              <a:noFill/>
              <a:round/>
              <a:headEnd/>
              <a:tailEnd/>
            </a:ln>
            <a:effectLst/>
          </p:spPr>
          <p:txBody>
            <a:bodyPr anchor="ctr"/>
            <a:lstStyle/>
            <a:p>
              <a:pPr algn="ctr"/>
              <a:r>
                <a:rPr lang="de-AT" sz="1400" dirty="0">
                  <a:solidFill>
                    <a:schemeClr val="bg1"/>
                  </a:solidFill>
                </a:rPr>
                <a:t>Income </a:t>
              </a:r>
              <a:r>
                <a:rPr lang="de-AT" sz="1400" dirty="0" err="1">
                  <a:solidFill>
                    <a:schemeClr val="bg1"/>
                  </a:solidFill>
                </a:rPr>
                <a:t>from</a:t>
              </a:r>
              <a:r>
                <a:rPr lang="de-AT" sz="1400" dirty="0">
                  <a:solidFill>
                    <a:schemeClr val="bg1"/>
                  </a:solidFill>
                </a:rPr>
                <a:t> </a:t>
              </a:r>
              <a:r>
                <a:rPr lang="de-AT" sz="1400" dirty="0" err="1">
                  <a:solidFill>
                    <a:schemeClr val="bg1"/>
                  </a:solidFill>
                </a:rPr>
                <a:t>inbound</a:t>
              </a:r>
              <a:r>
                <a:rPr lang="de-AT" sz="1400" dirty="0">
                  <a:solidFill>
                    <a:schemeClr val="bg1"/>
                  </a:solidFill>
                </a:rPr>
                <a:t> </a:t>
              </a:r>
              <a:r>
                <a:rPr lang="de-AT" sz="1400" dirty="0" err="1">
                  <a:solidFill>
                    <a:schemeClr val="bg1"/>
                  </a:solidFill>
                </a:rPr>
                <a:t>travel</a:t>
              </a:r>
              <a:endParaRPr lang="de-AT" sz="1400" dirty="0">
                <a:solidFill>
                  <a:schemeClr val="bg1"/>
                </a:solidFill>
              </a:endParaRPr>
            </a:p>
          </p:txBody>
        </p:sp>
        <p:sp>
          <p:nvSpPr>
            <p:cNvPr id="28" name="AutoShape 14">
              <a:extLst>
                <a:ext uri="{FF2B5EF4-FFF2-40B4-BE49-F238E27FC236}">
                  <a16:creationId xmlns:a16="http://schemas.microsoft.com/office/drawing/2014/main" id="{E1C3C84F-184D-DA49-77A3-889F79ED1653}"/>
                </a:ext>
              </a:extLst>
            </p:cNvPr>
            <p:cNvSpPr>
              <a:spLocks noChangeArrowheads="1"/>
            </p:cNvSpPr>
            <p:nvPr/>
          </p:nvSpPr>
          <p:spPr bwMode="auto">
            <a:xfrm>
              <a:off x="3242873" y="2620608"/>
              <a:ext cx="2616304" cy="792062"/>
            </a:xfrm>
            <a:prstGeom prst="roundRect">
              <a:avLst>
                <a:gd name="adj" fmla="val 16667"/>
              </a:avLst>
            </a:prstGeom>
            <a:solidFill>
              <a:srgbClr val="326996"/>
            </a:solidFill>
            <a:ln w="9525">
              <a:noFill/>
              <a:round/>
              <a:headEnd/>
              <a:tailEnd/>
            </a:ln>
            <a:effectLst/>
          </p:spPr>
          <p:txBody>
            <a:bodyPr anchor="ctr"/>
            <a:lstStyle/>
            <a:p>
              <a:pPr algn="ctr"/>
              <a:r>
                <a:rPr lang="de-AT" sz="1400" dirty="0">
                  <a:solidFill>
                    <a:schemeClr val="bg1"/>
                  </a:solidFill>
                </a:rPr>
                <a:t>Spending on </a:t>
              </a:r>
              <a:r>
                <a:rPr lang="de-AT" sz="1400" dirty="0" err="1">
                  <a:solidFill>
                    <a:schemeClr val="bg1"/>
                  </a:solidFill>
                </a:rPr>
                <a:t>outgoing</a:t>
              </a:r>
              <a:r>
                <a:rPr lang="de-AT" sz="1400" dirty="0">
                  <a:solidFill>
                    <a:schemeClr val="bg1"/>
                  </a:solidFill>
                </a:rPr>
                <a:t> </a:t>
              </a:r>
              <a:r>
                <a:rPr lang="de-AT" sz="1400" dirty="0" err="1">
                  <a:solidFill>
                    <a:schemeClr val="bg1"/>
                  </a:solidFill>
                </a:rPr>
                <a:t>travel</a:t>
              </a:r>
              <a:endParaRPr lang="de-AT" sz="1400" dirty="0">
                <a:solidFill>
                  <a:schemeClr val="bg1"/>
                </a:solidFill>
              </a:endParaRPr>
            </a:p>
          </p:txBody>
        </p:sp>
        <p:sp>
          <p:nvSpPr>
            <p:cNvPr id="29" name="AutoShape 13">
              <a:extLst>
                <a:ext uri="{FF2B5EF4-FFF2-40B4-BE49-F238E27FC236}">
                  <a16:creationId xmlns:a16="http://schemas.microsoft.com/office/drawing/2014/main" id="{4C1EE05F-E648-2B97-BEA1-87CCC0030FE2}"/>
                </a:ext>
              </a:extLst>
            </p:cNvPr>
            <p:cNvSpPr>
              <a:spLocks noChangeArrowheads="1"/>
            </p:cNvSpPr>
            <p:nvPr/>
          </p:nvSpPr>
          <p:spPr bwMode="auto">
            <a:xfrm>
              <a:off x="6332823" y="2620608"/>
              <a:ext cx="2616304" cy="792062"/>
            </a:xfrm>
            <a:prstGeom prst="roundRect">
              <a:avLst>
                <a:gd name="adj" fmla="val 16667"/>
              </a:avLst>
            </a:prstGeom>
            <a:solidFill>
              <a:srgbClr val="326996"/>
            </a:solidFill>
            <a:ln w="9525">
              <a:noFill/>
              <a:round/>
              <a:headEnd/>
              <a:tailEnd/>
            </a:ln>
            <a:effectLst/>
          </p:spPr>
          <p:txBody>
            <a:bodyPr anchor="ctr"/>
            <a:lstStyle/>
            <a:p>
              <a:pPr algn="ctr"/>
              <a:r>
                <a:rPr lang="de-AT" sz="1400" dirty="0">
                  <a:solidFill>
                    <a:schemeClr val="bg1"/>
                  </a:solidFill>
                </a:rPr>
                <a:t>National TSA</a:t>
              </a:r>
            </a:p>
          </p:txBody>
        </p:sp>
        <p:sp>
          <p:nvSpPr>
            <p:cNvPr id="30" name="AutoShape 13">
              <a:extLst>
                <a:ext uri="{FF2B5EF4-FFF2-40B4-BE49-F238E27FC236}">
                  <a16:creationId xmlns:a16="http://schemas.microsoft.com/office/drawing/2014/main" id="{FE6F874E-AB41-095D-1DA2-DA4E7DFEAF86}"/>
                </a:ext>
              </a:extLst>
            </p:cNvPr>
            <p:cNvSpPr>
              <a:spLocks noChangeArrowheads="1"/>
            </p:cNvSpPr>
            <p:nvPr/>
          </p:nvSpPr>
          <p:spPr bwMode="auto">
            <a:xfrm>
              <a:off x="9085790" y="2620608"/>
              <a:ext cx="2616304" cy="792062"/>
            </a:xfrm>
            <a:prstGeom prst="roundRect">
              <a:avLst>
                <a:gd name="adj" fmla="val 16667"/>
              </a:avLst>
            </a:prstGeom>
            <a:solidFill>
              <a:srgbClr val="326996"/>
            </a:solidFill>
            <a:ln w="9525">
              <a:noFill/>
              <a:round/>
              <a:headEnd/>
              <a:tailEnd/>
            </a:ln>
            <a:effectLst/>
          </p:spPr>
          <p:txBody>
            <a:bodyPr anchor="ctr"/>
            <a:lstStyle/>
            <a:p>
              <a:pPr algn="ctr"/>
              <a:r>
                <a:rPr lang="de-AT" sz="1400" dirty="0">
                  <a:solidFill>
                    <a:schemeClr val="bg1"/>
                  </a:solidFill>
                </a:rPr>
                <a:t>Regional TSA</a:t>
              </a:r>
            </a:p>
          </p:txBody>
        </p:sp>
        <p:sp>
          <p:nvSpPr>
            <p:cNvPr id="31" name="AutoShape 13">
              <a:extLst>
                <a:ext uri="{FF2B5EF4-FFF2-40B4-BE49-F238E27FC236}">
                  <a16:creationId xmlns:a16="http://schemas.microsoft.com/office/drawing/2014/main" id="{43644C90-7B53-16B1-57B1-CBAE7B0DB388}"/>
                </a:ext>
              </a:extLst>
            </p:cNvPr>
            <p:cNvSpPr>
              <a:spLocks noChangeArrowheads="1"/>
            </p:cNvSpPr>
            <p:nvPr/>
          </p:nvSpPr>
          <p:spPr bwMode="auto">
            <a:xfrm>
              <a:off x="1188313" y="3818781"/>
              <a:ext cx="3975743" cy="792062"/>
            </a:xfrm>
            <a:prstGeom prst="roundRect">
              <a:avLst>
                <a:gd name="adj" fmla="val 16667"/>
              </a:avLst>
            </a:prstGeom>
            <a:solidFill>
              <a:srgbClr val="235578"/>
            </a:solidFill>
            <a:ln w="9525">
              <a:noFill/>
              <a:round/>
              <a:headEnd/>
              <a:tailEnd/>
            </a:ln>
            <a:effectLst/>
          </p:spPr>
          <p:txBody>
            <a:bodyPr anchor="ctr"/>
            <a:lstStyle/>
            <a:p>
              <a:pPr algn="ctr"/>
              <a:r>
                <a:rPr lang="de-AT" sz="1600" dirty="0">
                  <a:solidFill>
                    <a:schemeClr val="bg1"/>
                  </a:solidFill>
                </a:rPr>
                <a:t>Travel Balance </a:t>
              </a:r>
              <a:r>
                <a:rPr lang="de-AT" sz="1600" dirty="0" err="1">
                  <a:solidFill>
                    <a:schemeClr val="bg1"/>
                  </a:solidFill>
                </a:rPr>
                <a:t>of</a:t>
              </a:r>
              <a:r>
                <a:rPr lang="de-AT" sz="1600" dirty="0">
                  <a:solidFill>
                    <a:schemeClr val="bg1"/>
                  </a:solidFill>
                </a:rPr>
                <a:t> Payments</a:t>
              </a:r>
            </a:p>
          </p:txBody>
        </p:sp>
        <p:sp>
          <p:nvSpPr>
            <p:cNvPr id="32" name="AutoShape 13">
              <a:extLst>
                <a:ext uri="{FF2B5EF4-FFF2-40B4-BE49-F238E27FC236}">
                  <a16:creationId xmlns:a16="http://schemas.microsoft.com/office/drawing/2014/main" id="{548672A0-9BF5-833C-8BC0-B75D1626F256}"/>
                </a:ext>
              </a:extLst>
            </p:cNvPr>
            <p:cNvSpPr>
              <a:spLocks noChangeArrowheads="1"/>
            </p:cNvSpPr>
            <p:nvPr/>
          </p:nvSpPr>
          <p:spPr bwMode="auto">
            <a:xfrm>
              <a:off x="7097918" y="3818780"/>
              <a:ext cx="3975743" cy="792062"/>
            </a:xfrm>
            <a:prstGeom prst="roundRect">
              <a:avLst>
                <a:gd name="adj" fmla="val 16667"/>
              </a:avLst>
            </a:prstGeom>
            <a:solidFill>
              <a:srgbClr val="235578"/>
            </a:solidFill>
            <a:ln w="9525">
              <a:noFill/>
              <a:round/>
              <a:headEnd/>
              <a:tailEnd/>
            </a:ln>
            <a:effectLst/>
          </p:spPr>
          <p:txBody>
            <a:bodyPr anchor="ctr"/>
            <a:lstStyle/>
            <a:p>
              <a:pPr algn="ctr"/>
              <a:r>
                <a:rPr lang="de-AT" sz="1600" dirty="0" err="1">
                  <a:solidFill>
                    <a:schemeClr val="bg1"/>
                  </a:solidFill>
                </a:rPr>
                <a:t>Tourism</a:t>
              </a:r>
              <a:r>
                <a:rPr lang="de-AT" sz="1600" dirty="0">
                  <a:solidFill>
                    <a:schemeClr val="bg1"/>
                  </a:solidFill>
                </a:rPr>
                <a:t> </a:t>
              </a:r>
              <a:r>
                <a:rPr lang="de-AT" sz="1600" dirty="0" err="1">
                  <a:solidFill>
                    <a:schemeClr val="bg1"/>
                  </a:solidFill>
                </a:rPr>
                <a:t>Satellite</a:t>
              </a:r>
              <a:r>
                <a:rPr lang="de-AT" sz="1600" dirty="0">
                  <a:solidFill>
                    <a:schemeClr val="bg1"/>
                  </a:solidFill>
                </a:rPr>
                <a:t> Accounts</a:t>
              </a:r>
            </a:p>
          </p:txBody>
        </p:sp>
        <p:sp>
          <p:nvSpPr>
            <p:cNvPr id="33" name="Pfeil: nach unten 16">
              <a:extLst>
                <a:ext uri="{FF2B5EF4-FFF2-40B4-BE49-F238E27FC236}">
                  <a16:creationId xmlns:a16="http://schemas.microsoft.com/office/drawing/2014/main" id="{D477B227-F2DE-61C9-60FC-4734B1E24B4D}"/>
                </a:ext>
              </a:extLst>
            </p:cNvPr>
            <p:cNvSpPr/>
            <p:nvPr/>
          </p:nvSpPr>
          <p:spPr>
            <a:xfrm>
              <a:off x="1692803" y="3481970"/>
              <a:ext cx="210509" cy="221422"/>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dirty="0">
                <a:solidFill>
                  <a:schemeClr val="tx1"/>
                </a:solidFill>
              </a:endParaRPr>
            </a:p>
          </p:txBody>
        </p:sp>
        <p:sp>
          <p:nvSpPr>
            <p:cNvPr id="34" name="Pfeil: nach unten 17">
              <a:extLst>
                <a:ext uri="{FF2B5EF4-FFF2-40B4-BE49-F238E27FC236}">
                  <a16:creationId xmlns:a16="http://schemas.microsoft.com/office/drawing/2014/main" id="{9371CDC3-681C-15CD-1BC4-D584A577788A}"/>
                </a:ext>
              </a:extLst>
            </p:cNvPr>
            <p:cNvSpPr/>
            <p:nvPr/>
          </p:nvSpPr>
          <p:spPr>
            <a:xfrm>
              <a:off x="4445770" y="3494003"/>
              <a:ext cx="210509" cy="221422"/>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dirty="0">
                <a:solidFill>
                  <a:schemeClr val="tx1"/>
                </a:solidFill>
              </a:endParaRPr>
            </a:p>
          </p:txBody>
        </p:sp>
        <p:sp>
          <p:nvSpPr>
            <p:cNvPr id="35" name="Pfeil: nach unten 18">
              <a:extLst>
                <a:ext uri="{FF2B5EF4-FFF2-40B4-BE49-F238E27FC236}">
                  <a16:creationId xmlns:a16="http://schemas.microsoft.com/office/drawing/2014/main" id="{DB6BD4F9-CB30-BB0B-55C3-1F5CEC3D2C3B}"/>
                </a:ext>
              </a:extLst>
            </p:cNvPr>
            <p:cNvSpPr/>
            <p:nvPr/>
          </p:nvSpPr>
          <p:spPr>
            <a:xfrm>
              <a:off x="7558095" y="3492078"/>
              <a:ext cx="210509" cy="221422"/>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dirty="0">
                <a:solidFill>
                  <a:schemeClr val="tx1"/>
                </a:solidFill>
              </a:endParaRPr>
            </a:p>
          </p:txBody>
        </p:sp>
        <p:sp>
          <p:nvSpPr>
            <p:cNvPr id="36" name="Pfeil: nach unten 19">
              <a:extLst>
                <a:ext uri="{FF2B5EF4-FFF2-40B4-BE49-F238E27FC236}">
                  <a16:creationId xmlns:a16="http://schemas.microsoft.com/office/drawing/2014/main" id="{91EC5C63-F6D6-1AE7-FF85-6D63DA076018}"/>
                </a:ext>
              </a:extLst>
            </p:cNvPr>
            <p:cNvSpPr/>
            <p:nvPr/>
          </p:nvSpPr>
          <p:spPr>
            <a:xfrm>
              <a:off x="10288687" y="3492078"/>
              <a:ext cx="210509" cy="221422"/>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dirty="0">
                <a:solidFill>
                  <a:schemeClr val="tx1"/>
                </a:solidFill>
              </a:endParaRPr>
            </a:p>
          </p:txBody>
        </p:sp>
        <p:pic>
          <p:nvPicPr>
            <p:cNvPr id="37" name="Grafik 36" descr="Münzen">
              <a:extLst>
                <a:ext uri="{FF2B5EF4-FFF2-40B4-BE49-F238E27FC236}">
                  <a16:creationId xmlns:a16="http://schemas.microsoft.com/office/drawing/2014/main" id="{551BCF29-E4DF-EB68-5635-D5CC1772D1D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73787" y="3777216"/>
              <a:ext cx="914400" cy="914400"/>
            </a:xfrm>
            <a:prstGeom prst="rect">
              <a:avLst/>
            </a:prstGeom>
          </p:spPr>
        </p:pic>
      </p:grpSp>
      <p:grpSp>
        <p:nvGrpSpPr>
          <p:cNvPr id="53" name="Gruppieren 52">
            <a:extLst>
              <a:ext uri="{FF2B5EF4-FFF2-40B4-BE49-F238E27FC236}">
                <a16:creationId xmlns:a16="http://schemas.microsoft.com/office/drawing/2014/main" id="{74DC8ADC-94A5-5F89-13C7-CF67B076B3EF}"/>
              </a:ext>
            </a:extLst>
          </p:cNvPr>
          <p:cNvGrpSpPr/>
          <p:nvPr/>
        </p:nvGrpSpPr>
        <p:grpSpPr>
          <a:xfrm>
            <a:off x="976223" y="942077"/>
            <a:ext cx="10239554" cy="2774886"/>
            <a:chOff x="456221" y="942077"/>
            <a:chExt cx="10239554" cy="2774886"/>
          </a:xfrm>
        </p:grpSpPr>
        <p:grpSp>
          <p:nvGrpSpPr>
            <p:cNvPr id="38" name="Gruppieren 37">
              <a:extLst>
                <a:ext uri="{FF2B5EF4-FFF2-40B4-BE49-F238E27FC236}">
                  <a16:creationId xmlns:a16="http://schemas.microsoft.com/office/drawing/2014/main" id="{C7AC4EA3-D26F-BD7A-F585-DD4EE3784F70}"/>
                </a:ext>
              </a:extLst>
            </p:cNvPr>
            <p:cNvGrpSpPr/>
            <p:nvPr/>
          </p:nvGrpSpPr>
          <p:grpSpPr>
            <a:xfrm>
              <a:off x="456221" y="942077"/>
              <a:ext cx="10239554" cy="2774886"/>
              <a:chOff x="394939" y="1990097"/>
              <a:chExt cx="11402120" cy="3327470"/>
            </a:xfrm>
          </p:grpSpPr>
          <p:sp>
            <p:nvSpPr>
              <p:cNvPr id="39" name="Abgerundetes Rechteck 37">
                <a:extLst>
                  <a:ext uri="{FF2B5EF4-FFF2-40B4-BE49-F238E27FC236}">
                    <a16:creationId xmlns:a16="http://schemas.microsoft.com/office/drawing/2014/main" id="{932323DC-3AF3-7066-050D-74B270CD2B68}"/>
                  </a:ext>
                </a:extLst>
              </p:cNvPr>
              <p:cNvSpPr/>
              <p:nvPr/>
            </p:nvSpPr>
            <p:spPr>
              <a:xfrm>
                <a:off x="394939" y="1990097"/>
                <a:ext cx="11402120" cy="3327470"/>
              </a:xfrm>
              <a:prstGeom prst="roundRect">
                <a:avLst/>
              </a:prstGeom>
              <a:solidFill>
                <a:schemeClr val="bg1"/>
              </a:solidFill>
              <a:ln w="6350">
                <a:solidFill>
                  <a:schemeClr val="bg1">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AT" sz="1600" dirty="0"/>
              </a:p>
            </p:txBody>
          </p:sp>
          <p:sp>
            <p:nvSpPr>
              <p:cNvPr id="40" name="AutoShape 13">
                <a:extLst>
                  <a:ext uri="{FF2B5EF4-FFF2-40B4-BE49-F238E27FC236}">
                    <a16:creationId xmlns:a16="http://schemas.microsoft.com/office/drawing/2014/main" id="{55A33F64-3936-BF89-AFB5-916CB3B4441B}"/>
                  </a:ext>
                </a:extLst>
              </p:cNvPr>
              <p:cNvSpPr>
                <a:spLocks noChangeArrowheads="1"/>
              </p:cNvSpPr>
              <p:nvPr/>
            </p:nvSpPr>
            <p:spPr bwMode="auto">
              <a:xfrm>
                <a:off x="489906" y="2620608"/>
                <a:ext cx="2616304" cy="792062"/>
              </a:xfrm>
              <a:prstGeom prst="roundRect">
                <a:avLst>
                  <a:gd name="adj" fmla="val 16667"/>
                </a:avLst>
              </a:prstGeom>
              <a:solidFill>
                <a:srgbClr val="326996"/>
              </a:solidFill>
              <a:ln w="9525">
                <a:noFill/>
                <a:round/>
                <a:headEnd/>
                <a:tailEnd/>
              </a:ln>
              <a:effectLst/>
            </p:spPr>
            <p:txBody>
              <a:bodyPr anchor="ctr"/>
              <a:lstStyle/>
              <a:p>
                <a:pPr algn="ctr"/>
                <a:r>
                  <a:rPr lang="de-AT" sz="1400" dirty="0" err="1">
                    <a:solidFill>
                      <a:schemeClr val="bg1"/>
                    </a:solidFill>
                  </a:rPr>
                  <a:t>Accommodation</a:t>
                </a:r>
                <a:r>
                  <a:rPr lang="de-AT" sz="1400" dirty="0">
                    <a:solidFill>
                      <a:schemeClr val="bg1"/>
                    </a:solidFill>
                  </a:rPr>
                  <a:t> </a:t>
                </a:r>
                <a:r>
                  <a:rPr lang="de-AT" sz="1400" dirty="0" err="1">
                    <a:solidFill>
                      <a:schemeClr val="bg1"/>
                    </a:solidFill>
                  </a:rPr>
                  <a:t>capacity</a:t>
                </a:r>
                <a:endParaRPr lang="de-AT" sz="1400" dirty="0">
                  <a:solidFill>
                    <a:schemeClr val="bg1"/>
                  </a:solidFill>
                </a:endParaRPr>
              </a:p>
            </p:txBody>
          </p:sp>
          <p:sp>
            <p:nvSpPr>
              <p:cNvPr id="41" name="AutoShape 14">
                <a:extLst>
                  <a:ext uri="{FF2B5EF4-FFF2-40B4-BE49-F238E27FC236}">
                    <a16:creationId xmlns:a16="http://schemas.microsoft.com/office/drawing/2014/main" id="{F83AA2BC-9DB9-D33B-D314-CE9CDDD2EBA0}"/>
                  </a:ext>
                </a:extLst>
              </p:cNvPr>
              <p:cNvSpPr>
                <a:spLocks noChangeArrowheads="1"/>
              </p:cNvSpPr>
              <p:nvPr/>
            </p:nvSpPr>
            <p:spPr bwMode="auto">
              <a:xfrm>
                <a:off x="3242873" y="2620608"/>
                <a:ext cx="2616304" cy="792062"/>
              </a:xfrm>
              <a:prstGeom prst="roundRect">
                <a:avLst>
                  <a:gd name="adj" fmla="val 16667"/>
                </a:avLst>
              </a:prstGeom>
              <a:solidFill>
                <a:srgbClr val="326996"/>
              </a:solidFill>
              <a:ln w="9525">
                <a:noFill/>
                <a:round/>
                <a:headEnd/>
                <a:tailEnd/>
              </a:ln>
              <a:effectLst/>
            </p:spPr>
            <p:txBody>
              <a:bodyPr anchor="ctr"/>
              <a:lstStyle/>
              <a:p>
                <a:pPr algn="ctr"/>
                <a:r>
                  <a:rPr lang="de-AT" sz="1400" dirty="0" err="1">
                    <a:solidFill>
                      <a:schemeClr val="bg1"/>
                    </a:solidFill>
                  </a:rPr>
                  <a:t>Arrivals</a:t>
                </a:r>
                <a:r>
                  <a:rPr lang="de-AT" sz="1400" dirty="0">
                    <a:solidFill>
                      <a:schemeClr val="bg1"/>
                    </a:solidFill>
                  </a:rPr>
                  <a:t> &amp; </a:t>
                </a:r>
                <a:r>
                  <a:rPr lang="de-AT" sz="1400" dirty="0" err="1">
                    <a:solidFill>
                      <a:schemeClr val="bg1"/>
                    </a:solidFill>
                  </a:rPr>
                  <a:t>overnight</a:t>
                </a:r>
                <a:r>
                  <a:rPr lang="de-AT" sz="1400" dirty="0">
                    <a:solidFill>
                      <a:schemeClr val="bg1"/>
                    </a:solidFill>
                  </a:rPr>
                  <a:t> </a:t>
                </a:r>
                <a:r>
                  <a:rPr lang="de-AT" sz="1400" dirty="0" err="1">
                    <a:solidFill>
                      <a:schemeClr val="bg1"/>
                    </a:solidFill>
                  </a:rPr>
                  <a:t>stays</a:t>
                </a:r>
                <a:endParaRPr lang="de-AT" sz="1400" dirty="0">
                  <a:solidFill>
                    <a:schemeClr val="bg1"/>
                  </a:solidFill>
                </a:endParaRPr>
              </a:p>
            </p:txBody>
          </p:sp>
          <p:sp>
            <p:nvSpPr>
              <p:cNvPr id="42" name="AutoShape 13">
                <a:extLst>
                  <a:ext uri="{FF2B5EF4-FFF2-40B4-BE49-F238E27FC236}">
                    <a16:creationId xmlns:a16="http://schemas.microsoft.com/office/drawing/2014/main" id="{CF869F6E-B579-F9A3-5BE9-09B7C4EC05DF}"/>
                  </a:ext>
                </a:extLst>
              </p:cNvPr>
              <p:cNvSpPr>
                <a:spLocks noChangeArrowheads="1"/>
              </p:cNvSpPr>
              <p:nvPr/>
            </p:nvSpPr>
            <p:spPr bwMode="auto">
              <a:xfrm>
                <a:off x="6332823" y="2620608"/>
                <a:ext cx="2616304" cy="792062"/>
              </a:xfrm>
              <a:prstGeom prst="roundRect">
                <a:avLst>
                  <a:gd name="adj" fmla="val 16667"/>
                </a:avLst>
              </a:prstGeom>
              <a:solidFill>
                <a:srgbClr val="326996"/>
              </a:solidFill>
              <a:ln w="9525">
                <a:noFill/>
                <a:round/>
                <a:headEnd/>
                <a:tailEnd/>
              </a:ln>
              <a:effectLst/>
            </p:spPr>
            <p:txBody>
              <a:bodyPr anchor="ctr"/>
              <a:lstStyle/>
              <a:p>
                <a:pPr algn="ctr"/>
                <a:r>
                  <a:rPr lang="de-AT" sz="1400" dirty="0">
                    <a:solidFill>
                      <a:schemeClr val="bg1"/>
                    </a:solidFill>
                  </a:rPr>
                  <a:t>Travel </a:t>
                </a:r>
                <a:r>
                  <a:rPr lang="de-AT" sz="1400" dirty="0" err="1">
                    <a:solidFill>
                      <a:schemeClr val="bg1"/>
                    </a:solidFill>
                  </a:rPr>
                  <a:t>behaviour</a:t>
                </a:r>
                <a:endParaRPr lang="de-AT" sz="1400" dirty="0">
                  <a:solidFill>
                    <a:schemeClr val="bg1"/>
                  </a:solidFill>
                </a:endParaRPr>
              </a:p>
              <a:p>
                <a:pPr algn="ctr"/>
                <a:r>
                  <a:rPr lang="de-AT" sz="1200" dirty="0" err="1">
                    <a:solidFill>
                      <a:schemeClr val="bg1"/>
                    </a:solidFill>
                  </a:rPr>
                  <a:t>Domestic</a:t>
                </a:r>
                <a:r>
                  <a:rPr lang="de-AT" sz="1200" dirty="0">
                    <a:solidFill>
                      <a:schemeClr val="bg1"/>
                    </a:solidFill>
                  </a:rPr>
                  <a:t> &amp; </a:t>
                </a:r>
                <a:r>
                  <a:rPr lang="de-AT" sz="1200" dirty="0" err="1">
                    <a:solidFill>
                      <a:schemeClr val="bg1"/>
                    </a:solidFill>
                  </a:rPr>
                  <a:t>outbound</a:t>
                </a:r>
                <a:r>
                  <a:rPr lang="de-AT" sz="1200" dirty="0">
                    <a:solidFill>
                      <a:schemeClr val="bg1"/>
                    </a:solidFill>
                  </a:rPr>
                  <a:t> </a:t>
                </a:r>
                <a:r>
                  <a:rPr lang="de-AT" sz="1200" dirty="0" err="1">
                    <a:solidFill>
                      <a:schemeClr val="bg1"/>
                    </a:solidFill>
                  </a:rPr>
                  <a:t>trips</a:t>
                </a:r>
                <a:endParaRPr lang="de-AT" sz="1200" dirty="0">
                  <a:solidFill>
                    <a:schemeClr val="bg1"/>
                  </a:solidFill>
                </a:endParaRPr>
              </a:p>
            </p:txBody>
          </p:sp>
          <p:sp>
            <p:nvSpPr>
              <p:cNvPr id="43" name="AutoShape 13">
                <a:extLst>
                  <a:ext uri="{FF2B5EF4-FFF2-40B4-BE49-F238E27FC236}">
                    <a16:creationId xmlns:a16="http://schemas.microsoft.com/office/drawing/2014/main" id="{6A06AB66-E168-6EDC-54DA-AD56E6C09A73}"/>
                  </a:ext>
                </a:extLst>
              </p:cNvPr>
              <p:cNvSpPr>
                <a:spLocks noChangeArrowheads="1"/>
              </p:cNvSpPr>
              <p:nvPr/>
            </p:nvSpPr>
            <p:spPr bwMode="auto">
              <a:xfrm>
                <a:off x="9085790" y="2620608"/>
                <a:ext cx="2616304" cy="792062"/>
              </a:xfrm>
              <a:prstGeom prst="roundRect">
                <a:avLst>
                  <a:gd name="adj" fmla="val 16667"/>
                </a:avLst>
              </a:prstGeom>
              <a:solidFill>
                <a:srgbClr val="326996"/>
              </a:solidFill>
              <a:ln w="57150">
                <a:solidFill>
                  <a:srgbClr val="B0063D"/>
                </a:solidFill>
                <a:round/>
                <a:headEnd/>
                <a:tailEnd/>
              </a:ln>
              <a:effectLst/>
            </p:spPr>
            <p:txBody>
              <a:bodyPr anchor="ctr"/>
              <a:lstStyle/>
              <a:p>
                <a:pPr algn="ctr"/>
                <a:r>
                  <a:rPr lang="de-AT" sz="1400" dirty="0" err="1">
                    <a:solidFill>
                      <a:schemeClr val="bg1"/>
                    </a:solidFill>
                  </a:rPr>
                  <a:t>Tourism</a:t>
                </a:r>
                <a:r>
                  <a:rPr lang="de-AT" sz="1400" dirty="0">
                    <a:solidFill>
                      <a:schemeClr val="bg1"/>
                    </a:solidFill>
                  </a:rPr>
                  <a:t> </a:t>
                </a:r>
                <a:r>
                  <a:rPr lang="de-AT" sz="1400" dirty="0" err="1">
                    <a:solidFill>
                      <a:schemeClr val="bg1"/>
                    </a:solidFill>
                  </a:rPr>
                  <a:t>acceptance</a:t>
                </a:r>
                <a:endParaRPr lang="de-AT" sz="1400" dirty="0">
                  <a:solidFill>
                    <a:schemeClr val="bg1"/>
                  </a:solidFill>
                </a:endParaRPr>
              </a:p>
            </p:txBody>
          </p:sp>
          <p:sp>
            <p:nvSpPr>
              <p:cNvPr id="44" name="AutoShape 13">
                <a:extLst>
                  <a:ext uri="{FF2B5EF4-FFF2-40B4-BE49-F238E27FC236}">
                    <a16:creationId xmlns:a16="http://schemas.microsoft.com/office/drawing/2014/main" id="{57D90A9F-8C2E-B4C8-3519-6FDFB5EF34D2}"/>
                  </a:ext>
                </a:extLst>
              </p:cNvPr>
              <p:cNvSpPr>
                <a:spLocks noChangeArrowheads="1"/>
              </p:cNvSpPr>
              <p:nvPr/>
            </p:nvSpPr>
            <p:spPr bwMode="auto">
              <a:xfrm>
                <a:off x="1188313" y="3818781"/>
                <a:ext cx="3975743" cy="792062"/>
              </a:xfrm>
              <a:prstGeom prst="roundRect">
                <a:avLst>
                  <a:gd name="adj" fmla="val 16667"/>
                </a:avLst>
              </a:prstGeom>
              <a:solidFill>
                <a:srgbClr val="235578"/>
              </a:solidFill>
              <a:ln w="9525">
                <a:noFill/>
                <a:round/>
                <a:headEnd/>
                <a:tailEnd/>
              </a:ln>
              <a:effectLst/>
            </p:spPr>
            <p:txBody>
              <a:bodyPr anchor="ctr"/>
              <a:lstStyle/>
              <a:p>
                <a:pPr algn="ctr"/>
                <a:r>
                  <a:rPr lang="de-AT" sz="1600" dirty="0" err="1">
                    <a:solidFill>
                      <a:schemeClr val="bg1"/>
                    </a:solidFill>
                  </a:rPr>
                  <a:t>Accommodation</a:t>
                </a:r>
                <a:r>
                  <a:rPr lang="de-AT" sz="1600" dirty="0">
                    <a:solidFill>
                      <a:schemeClr val="bg1"/>
                    </a:solidFill>
                  </a:rPr>
                  <a:t> </a:t>
                </a:r>
                <a:r>
                  <a:rPr lang="de-AT" sz="1600" dirty="0" err="1">
                    <a:solidFill>
                      <a:schemeClr val="bg1"/>
                    </a:solidFill>
                  </a:rPr>
                  <a:t>statistics</a:t>
                </a:r>
                <a:endParaRPr lang="de-AT" sz="1600" dirty="0">
                  <a:solidFill>
                    <a:schemeClr val="bg1"/>
                  </a:solidFill>
                </a:endParaRPr>
              </a:p>
            </p:txBody>
          </p:sp>
          <p:sp>
            <p:nvSpPr>
              <p:cNvPr id="45" name="AutoShape 13">
                <a:extLst>
                  <a:ext uri="{FF2B5EF4-FFF2-40B4-BE49-F238E27FC236}">
                    <a16:creationId xmlns:a16="http://schemas.microsoft.com/office/drawing/2014/main" id="{CA97DA6C-E687-6F21-22C2-A5506CA1AA48}"/>
                  </a:ext>
                </a:extLst>
              </p:cNvPr>
              <p:cNvSpPr>
                <a:spLocks noChangeArrowheads="1"/>
              </p:cNvSpPr>
              <p:nvPr/>
            </p:nvSpPr>
            <p:spPr bwMode="auto">
              <a:xfrm>
                <a:off x="7097918" y="3818780"/>
                <a:ext cx="3975743" cy="792062"/>
              </a:xfrm>
              <a:prstGeom prst="roundRect">
                <a:avLst>
                  <a:gd name="adj" fmla="val 16667"/>
                </a:avLst>
              </a:prstGeom>
              <a:solidFill>
                <a:srgbClr val="235578"/>
              </a:solidFill>
              <a:ln w="9525">
                <a:noFill/>
                <a:round/>
                <a:headEnd/>
                <a:tailEnd/>
              </a:ln>
              <a:effectLst/>
            </p:spPr>
            <p:txBody>
              <a:bodyPr anchor="ctr"/>
              <a:lstStyle/>
              <a:p>
                <a:pPr algn="ctr"/>
                <a:r>
                  <a:rPr lang="de-AT" sz="1600" dirty="0">
                    <a:solidFill>
                      <a:schemeClr val="bg1"/>
                    </a:solidFill>
                  </a:rPr>
                  <a:t>Quarterly sample </a:t>
                </a:r>
                <a:r>
                  <a:rPr lang="de-AT" sz="1600" dirty="0" err="1">
                    <a:solidFill>
                      <a:schemeClr val="bg1"/>
                    </a:solidFill>
                  </a:rPr>
                  <a:t>survey</a:t>
                </a:r>
                <a:r>
                  <a:rPr lang="de-AT" sz="1600" dirty="0">
                    <a:solidFill>
                      <a:schemeClr val="bg1"/>
                    </a:solidFill>
                  </a:rPr>
                  <a:t> </a:t>
                </a:r>
                <a:r>
                  <a:rPr lang="de-AT" sz="1600" dirty="0" err="1">
                    <a:solidFill>
                      <a:schemeClr val="bg1"/>
                    </a:solidFill>
                  </a:rPr>
                  <a:t>of</a:t>
                </a:r>
                <a:r>
                  <a:rPr lang="de-AT" sz="1600" dirty="0">
                    <a:solidFill>
                      <a:schemeClr val="bg1"/>
                    </a:solidFill>
                  </a:rPr>
                  <a:t> </a:t>
                </a:r>
                <a:r>
                  <a:rPr lang="de-AT" sz="1600" dirty="0" err="1">
                    <a:solidFill>
                      <a:schemeClr val="bg1"/>
                    </a:solidFill>
                  </a:rPr>
                  <a:t>residents</a:t>
                </a:r>
                <a:endParaRPr lang="de-AT" sz="1600" dirty="0">
                  <a:solidFill>
                    <a:schemeClr val="bg1"/>
                  </a:solidFill>
                </a:endParaRPr>
              </a:p>
            </p:txBody>
          </p:sp>
          <p:sp>
            <p:nvSpPr>
              <p:cNvPr id="46" name="Pfeil: nach unten 16">
                <a:extLst>
                  <a:ext uri="{FF2B5EF4-FFF2-40B4-BE49-F238E27FC236}">
                    <a16:creationId xmlns:a16="http://schemas.microsoft.com/office/drawing/2014/main" id="{F912D5FA-D975-2AE9-8D7F-2F1E4E480476}"/>
                  </a:ext>
                </a:extLst>
              </p:cNvPr>
              <p:cNvSpPr/>
              <p:nvPr/>
            </p:nvSpPr>
            <p:spPr>
              <a:xfrm>
                <a:off x="1692803" y="3481970"/>
                <a:ext cx="210509" cy="221422"/>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dirty="0">
                  <a:solidFill>
                    <a:schemeClr val="tx1"/>
                  </a:solidFill>
                </a:endParaRPr>
              </a:p>
            </p:txBody>
          </p:sp>
          <p:sp>
            <p:nvSpPr>
              <p:cNvPr id="47" name="Pfeil: nach unten 17">
                <a:extLst>
                  <a:ext uri="{FF2B5EF4-FFF2-40B4-BE49-F238E27FC236}">
                    <a16:creationId xmlns:a16="http://schemas.microsoft.com/office/drawing/2014/main" id="{B80C286F-CA27-F5BE-4706-118E1EF76EEE}"/>
                  </a:ext>
                </a:extLst>
              </p:cNvPr>
              <p:cNvSpPr/>
              <p:nvPr/>
            </p:nvSpPr>
            <p:spPr>
              <a:xfrm>
                <a:off x="4445770" y="3494003"/>
                <a:ext cx="210509" cy="221422"/>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dirty="0">
                  <a:solidFill>
                    <a:schemeClr val="tx1"/>
                  </a:solidFill>
                </a:endParaRPr>
              </a:p>
            </p:txBody>
          </p:sp>
          <p:sp>
            <p:nvSpPr>
              <p:cNvPr id="48" name="Pfeil: nach unten 18">
                <a:extLst>
                  <a:ext uri="{FF2B5EF4-FFF2-40B4-BE49-F238E27FC236}">
                    <a16:creationId xmlns:a16="http://schemas.microsoft.com/office/drawing/2014/main" id="{3FB5BFA3-085B-2E67-A7EB-F567E3E692B8}"/>
                  </a:ext>
                </a:extLst>
              </p:cNvPr>
              <p:cNvSpPr/>
              <p:nvPr/>
            </p:nvSpPr>
            <p:spPr>
              <a:xfrm rot="10800000">
                <a:off x="7558095" y="3492078"/>
                <a:ext cx="210509" cy="221422"/>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dirty="0">
                  <a:solidFill>
                    <a:schemeClr val="tx1"/>
                  </a:solidFill>
                </a:endParaRPr>
              </a:p>
            </p:txBody>
          </p:sp>
          <p:sp>
            <p:nvSpPr>
              <p:cNvPr id="49" name="Pfeil: nach unten 19">
                <a:extLst>
                  <a:ext uri="{FF2B5EF4-FFF2-40B4-BE49-F238E27FC236}">
                    <a16:creationId xmlns:a16="http://schemas.microsoft.com/office/drawing/2014/main" id="{6815119E-D21E-D167-967F-D3CAAB09C0BF}"/>
                  </a:ext>
                </a:extLst>
              </p:cNvPr>
              <p:cNvSpPr/>
              <p:nvPr/>
            </p:nvSpPr>
            <p:spPr>
              <a:xfrm rot="10800000">
                <a:off x="10288687" y="3492078"/>
                <a:ext cx="210509" cy="221422"/>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dirty="0">
                  <a:solidFill>
                    <a:schemeClr val="tx1"/>
                  </a:solidFill>
                </a:endParaRPr>
              </a:p>
            </p:txBody>
          </p:sp>
        </p:grpSp>
        <p:pic>
          <p:nvPicPr>
            <p:cNvPr id="51" name="Grafik 50" descr="Train">
              <a:extLst>
                <a:ext uri="{FF2B5EF4-FFF2-40B4-BE49-F238E27FC236}">
                  <a16:creationId xmlns:a16="http://schemas.microsoft.com/office/drawing/2014/main" id="{4CBBF23E-612C-15E5-24E4-9A32C9CD83F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95742" y="2542688"/>
              <a:ext cx="550424" cy="550424"/>
            </a:xfrm>
            <a:prstGeom prst="rect">
              <a:avLst/>
            </a:prstGeom>
          </p:spPr>
        </p:pic>
        <p:pic>
          <p:nvPicPr>
            <p:cNvPr id="52" name="Grafik 51" descr="Standbymodus">
              <a:extLst>
                <a:ext uri="{FF2B5EF4-FFF2-40B4-BE49-F238E27FC236}">
                  <a16:creationId xmlns:a16="http://schemas.microsoft.com/office/drawing/2014/main" id="{795CAE98-FC14-986F-5DF9-485CF6D37BE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9061" y="2583217"/>
              <a:ext cx="544385" cy="544385"/>
            </a:xfrm>
            <a:prstGeom prst="rect">
              <a:avLst/>
            </a:prstGeom>
          </p:spPr>
        </p:pic>
      </p:grpSp>
    </p:spTree>
    <p:extLst>
      <p:ext uri="{BB962C8B-B14F-4D97-AF65-F5344CB8AC3E}">
        <p14:creationId xmlns:p14="http://schemas.microsoft.com/office/powerpoint/2010/main" val="2959583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2">
            <a:extLst>
              <a:ext uri="{FF2B5EF4-FFF2-40B4-BE49-F238E27FC236}">
                <a16:creationId xmlns:a16="http://schemas.microsoft.com/office/drawing/2014/main" id="{38C52940-3319-20D6-93E0-81B84D08E7F8}"/>
              </a:ext>
            </a:extLst>
          </p:cNvPr>
          <p:cNvSpPr>
            <a:spLocks noGrp="1"/>
          </p:cNvSpPr>
          <p:nvPr>
            <p:ph type="body" sz="quarter" idx="10"/>
          </p:nvPr>
        </p:nvSpPr>
        <p:spPr>
          <a:xfrm>
            <a:off x="550863" y="5923322"/>
            <a:ext cx="10982324" cy="316113"/>
          </a:xfrm>
        </p:spPr>
        <p:txBody>
          <a:bodyPr/>
          <a:lstStyle/>
          <a:p>
            <a:r>
              <a:rPr lang="en-GB" noProof="0" dirty="0"/>
              <a:t>S: STATISTICS AUSTRIA, Tourism acceptance 2024, Tourism satellite accounts for Austria. – Rounding errors were not corrected. </a:t>
            </a:r>
            <a:br>
              <a:rPr lang="en-GB" noProof="0" dirty="0"/>
            </a:br>
            <a:r>
              <a:rPr lang="en-GB" noProof="0" dirty="0"/>
              <a:t>Question: </a:t>
            </a:r>
            <a:r>
              <a:rPr lang="en-GB" sz="800" i="1" noProof="0" dirty="0">
                <a:latin typeface="Calibri" panose="020F0502020204030204" pitchFamily="34" charset="0"/>
                <a:ea typeface="Times New Roman" panose="02020603050405020304" pitchFamily="18" charset="0"/>
                <a:cs typeface="Times New Roman" panose="02020603050405020304" pitchFamily="18" charset="0"/>
              </a:rPr>
              <a:t>What importance does tourism have for your professional or financial situation? </a:t>
            </a:r>
            <a:endParaRPr lang="en-GB" sz="1050" i="1" noProof="0" dirty="0">
              <a:latin typeface="Arial Narrow" panose="020B0606020202030204" pitchFamily="34" charset="0"/>
              <a:ea typeface="Times New Roman" panose="02020603050405020304" pitchFamily="18" charset="0"/>
              <a:cs typeface="Times New Roman" panose="02020603050405020304" pitchFamily="18" charset="0"/>
            </a:endParaRPr>
          </a:p>
        </p:txBody>
      </p:sp>
      <p:graphicFrame>
        <p:nvGraphicFramePr>
          <p:cNvPr id="6" name="Diagrammplatzhalter 5">
            <a:extLst>
              <a:ext uri="{FF2B5EF4-FFF2-40B4-BE49-F238E27FC236}">
                <a16:creationId xmlns:a16="http://schemas.microsoft.com/office/drawing/2014/main" id="{57BDA678-08AA-4231-A988-09454F39333F}"/>
              </a:ext>
            </a:extLst>
          </p:cNvPr>
          <p:cNvGraphicFramePr>
            <a:graphicFrameLocks noGrp="1"/>
          </p:cNvGraphicFramePr>
          <p:nvPr>
            <p:ph type="chart" sz="quarter" idx="15"/>
            <p:extLst>
              <p:ext uri="{D42A27DB-BD31-4B8C-83A1-F6EECF244321}">
                <p14:modId xmlns:p14="http://schemas.microsoft.com/office/powerpoint/2010/main" val="1296492063"/>
              </p:ext>
            </p:extLst>
          </p:nvPr>
        </p:nvGraphicFramePr>
        <p:xfrm>
          <a:off x="550863" y="1103586"/>
          <a:ext cx="10982325" cy="476381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a:extLst>
              <a:ext uri="{FF2B5EF4-FFF2-40B4-BE49-F238E27FC236}">
                <a16:creationId xmlns:a16="http://schemas.microsoft.com/office/drawing/2014/main" id="{6A48D131-9B46-0AC1-503F-E33E1BF3E13B}"/>
              </a:ext>
            </a:extLst>
          </p:cNvPr>
          <p:cNvSpPr>
            <a:spLocks noGrp="1"/>
          </p:cNvSpPr>
          <p:nvPr>
            <p:ph type="title"/>
          </p:nvPr>
        </p:nvSpPr>
        <p:spPr>
          <a:xfrm>
            <a:off x="446314" y="376665"/>
            <a:ext cx="11571515" cy="565412"/>
          </a:xfrm>
        </p:spPr>
        <p:txBody>
          <a:bodyPr/>
          <a:lstStyle/>
          <a:p>
            <a:r>
              <a:rPr lang="en-GB" noProof="0" dirty="0"/>
              <a:t>For 5% tourism is of very high economic importance</a:t>
            </a:r>
          </a:p>
        </p:txBody>
      </p:sp>
      <p:sp>
        <p:nvSpPr>
          <p:cNvPr id="17" name="Textplatzhalter 4">
            <a:extLst>
              <a:ext uri="{FF2B5EF4-FFF2-40B4-BE49-F238E27FC236}">
                <a16:creationId xmlns:a16="http://schemas.microsoft.com/office/drawing/2014/main" id="{F32B11E8-0162-44E0-94F9-92DFC5586215}"/>
              </a:ext>
            </a:extLst>
          </p:cNvPr>
          <p:cNvSpPr txBox="1">
            <a:spLocks/>
          </p:cNvSpPr>
          <p:nvPr/>
        </p:nvSpPr>
        <p:spPr>
          <a:xfrm>
            <a:off x="658813" y="2277683"/>
            <a:ext cx="3616008" cy="1825272"/>
          </a:xfrm>
          <a:prstGeom prst="rect">
            <a:avLst/>
          </a:prstGeom>
          <a:solidFill>
            <a:schemeClr val="accent2">
              <a:lumMod val="20000"/>
              <a:lumOff val="80000"/>
            </a:schemeClr>
          </a:solidFill>
          <a:ln w="9525">
            <a:noFill/>
            <a:miter lim="800000"/>
            <a:headEnd/>
            <a:tailEnd/>
          </a:ln>
        </p:spPr>
        <p:txBody>
          <a:bodyPr vert="horz" wrap="square" lIns="180000" tIns="144000" rIns="180000" bIns="144000" rtlCol="0">
            <a:spAutoFit/>
          </a:bodyPr>
          <a:lstStyle>
            <a:lvl1pPr marL="228600" indent="-228600" algn="l" defTabSz="914400" rtl="0" eaLnBrk="1" latinLnBrk="0" hangingPunct="1">
              <a:lnSpc>
                <a:spcPct val="112000"/>
              </a:lnSpc>
              <a:spcBef>
                <a:spcPts val="0"/>
              </a:spcBef>
              <a:buFont typeface="Arial" panose="020B0604020202020204" pitchFamily="34" charset="0"/>
              <a:buChar char="•"/>
              <a:defRPr sz="2200" kern="1200">
                <a:solidFill>
                  <a:schemeClr val="tx1"/>
                </a:solidFill>
                <a:latin typeface="+mn-lt"/>
                <a:ea typeface="+mn-ea"/>
                <a:cs typeface="+mn-cs"/>
              </a:defRPr>
            </a:lvl1pPr>
            <a:lvl2pPr marL="534988" indent="-263525" algn="l" defTabSz="914400" rtl="0" eaLnBrk="1" latinLnBrk="0" hangingPunct="1">
              <a:lnSpc>
                <a:spcPct val="112000"/>
              </a:lnSpc>
              <a:spcBef>
                <a:spcPts val="0"/>
              </a:spcBef>
              <a:buFont typeface="Symbol" panose="05050102010706020507" pitchFamily="18" charset="2"/>
              <a:buChar char="-"/>
              <a:tabLst/>
              <a:defRPr sz="2200" kern="1200">
                <a:solidFill>
                  <a:schemeClr val="tx1"/>
                </a:solidFill>
                <a:latin typeface="+mn-lt"/>
                <a:ea typeface="+mn-ea"/>
                <a:cs typeface="+mn-cs"/>
              </a:defRPr>
            </a:lvl2pPr>
            <a:lvl3pPr marL="806450" indent="-271463" algn="l" defTabSz="914400" rtl="0" eaLnBrk="1" latinLnBrk="0" hangingPunct="1">
              <a:lnSpc>
                <a:spcPct val="112000"/>
              </a:lnSpc>
              <a:spcBef>
                <a:spcPts val="0"/>
              </a:spcBef>
              <a:buFont typeface="Symbol" panose="05050102010706020507" pitchFamily="18" charset="2"/>
              <a:buChar char="-"/>
              <a:tabLst/>
              <a:defRPr sz="2200" kern="1200">
                <a:solidFill>
                  <a:schemeClr val="tx1"/>
                </a:solidFill>
                <a:latin typeface="+mn-lt"/>
                <a:ea typeface="+mn-ea"/>
                <a:cs typeface="+mn-cs"/>
              </a:defRPr>
            </a:lvl3pPr>
            <a:lvl4pPr marL="1076325" indent="-269875" algn="l" defTabSz="914400" rtl="0" eaLnBrk="1" latinLnBrk="0" hangingPunct="1">
              <a:lnSpc>
                <a:spcPct val="112000"/>
              </a:lnSpc>
              <a:spcBef>
                <a:spcPts val="0"/>
              </a:spcBef>
              <a:buFont typeface="Symbol" panose="05050102010706020507" pitchFamily="18" charset="2"/>
              <a:buChar char="-"/>
              <a:defRPr sz="2200" kern="1200">
                <a:solidFill>
                  <a:schemeClr val="tx1"/>
                </a:solidFill>
                <a:latin typeface="+mn-lt"/>
                <a:ea typeface="+mn-ea"/>
                <a:cs typeface="+mn-cs"/>
              </a:defRPr>
            </a:lvl4pPr>
            <a:lvl5pPr marL="1347788" indent="-271463" algn="l" defTabSz="914400" rtl="0" eaLnBrk="1" latinLnBrk="0" hangingPunct="1">
              <a:lnSpc>
                <a:spcPct val="112000"/>
              </a:lnSpc>
              <a:spcBef>
                <a:spcPts val="0"/>
              </a:spcBef>
              <a:buFont typeface="Symbol" panose="05050102010706020507" pitchFamily="18" charset="2"/>
              <a:buChar char="-"/>
              <a:tabLst/>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2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The survey results roughly correspond to the proportion of people employed in the tourism industry </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  </a:t>
            </a:r>
          </a:p>
          <a:p>
            <a:pPr marL="0" marR="0" lvl="0" indent="0" algn="l" defTabSz="914400" rtl="0" eaLnBrk="1" fontAlgn="auto" latinLnBrk="0" hangingPunct="1">
              <a:lnSpc>
                <a:spcPct val="112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TSA 2023:</a:t>
            </a:r>
            <a:r>
              <a:rPr kumimoji="0" lang="en-GB" sz="1800" b="1" i="0" u="none" strike="noStrike" kern="1200" cap="none" spc="0" normalizeH="0" baseline="0" noProof="0" dirty="0">
                <a:ln>
                  <a:noFill/>
                </a:ln>
                <a:solidFill>
                  <a:prstClr val="black"/>
                </a:solidFill>
                <a:effectLst/>
                <a:uLnTx/>
                <a:uFillTx/>
                <a:latin typeface="Calibri" pitchFamily="34" charset="0"/>
                <a:ea typeface="+mn-ea"/>
                <a:cs typeface="+mn-cs"/>
              </a:rPr>
              <a:t> 5,1%</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 </a:t>
            </a:r>
          </a:p>
        </p:txBody>
      </p:sp>
    </p:spTree>
    <p:extLst>
      <p:ext uri="{BB962C8B-B14F-4D97-AF65-F5344CB8AC3E}">
        <p14:creationId xmlns:p14="http://schemas.microsoft.com/office/powerpoint/2010/main" val="181935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5EBF8-62FE-F0C5-F782-C4400887E1C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B895C3D-B29B-9FF7-F227-F37BCF39C4B0}"/>
              </a:ext>
            </a:extLst>
          </p:cNvPr>
          <p:cNvSpPr>
            <a:spLocks noGrp="1"/>
          </p:cNvSpPr>
          <p:nvPr>
            <p:ph type="title"/>
          </p:nvPr>
        </p:nvSpPr>
        <p:spPr/>
        <p:txBody>
          <a:bodyPr/>
          <a:lstStyle/>
          <a:p>
            <a:r>
              <a:rPr lang="en-GB" noProof="0" dirty="0"/>
              <a:t>Agenda</a:t>
            </a:r>
          </a:p>
        </p:txBody>
      </p:sp>
      <p:sp>
        <p:nvSpPr>
          <p:cNvPr id="5" name="Textplatzhalter 4">
            <a:extLst>
              <a:ext uri="{FF2B5EF4-FFF2-40B4-BE49-F238E27FC236}">
                <a16:creationId xmlns:a16="http://schemas.microsoft.com/office/drawing/2014/main" id="{F1349E16-8EBC-7127-1415-4CA192EE46F2}"/>
              </a:ext>
            </a:extLst>
          </p:cNvPr>
          <p:cNvSpPr>
            <a:spLocks noGrp="1"/>
          </p:cNvSpPr>
          <p:nvPr>
            <p:ph type="body" sz="quarter" idx="15"/>
          </p:nvPr>
        </p:nvSpPr>
        <p:spPr>
          <a:xfrm>
            <a:off x="550862" y="1129702"/>
            <a:ext cx="10982326" cy="453458"/>
          </a:xfrm>
          <a:solidFill>
            <a:schemeClr val="accent2">
              <a:lumMod val="20000"/>
              <a:lumOff val="80000"/>
            </a:schemeClr>
          </a:solidFill>
        </p:spPr>
        <p:txBody>
          <a:bodyPr anchor="ctr"/>
          <a:lstStyle/>
          <a:p>
            <a:pPr marL="0" indent="0">
              <a:buNone/>
            </a:pPr>
            <a:r>
              <a:rPr lang="en-GB" noProof="0" dirty="0"/>
              <a:t>Measuring tourism acceptance – why? </a:t>
            </a:r>
          </a:p>
        </p:txBody>
      </p:sp>
      <p:sp>
        <p:nvSpPr>
          <p:cNvPr id="6" name="Textplatzhalter 4">
            <a:extLst>
              <a:ext uri="{FF2B5EF4-FFF2-40B4-BE49-F238E27FC236}">
                <a16:creationId xmlns:a16="http://schemas.microsoft.com/office/drawing/2014/main" id="{AAC96F9F-1A54-8808-BF71-5A414A5AB628}"/>
              </a:ext>
            </a:extLst>
          </p:cNvPr>
          <p:cNvSpPr txBox="1">
            <a:spLocks/>
          </p:cNvSpPr>
          <p:nvPr/>
        </p:nvSpPr>
        <p:spPr>
          <a:xfrm>
            <a:off x="550862" y="1770785"/>
            <a:ext cx="10982326" cy="453458"/>
          </a:xfrm>
          <a:prstGeom prst="rect">
            <a:avLst/>
          </a:prstGeom>
          <a:solidFill>
            <a:schemeClr val="accent2">
              <a:lumMod val="20000"/>
              <a:lumOff val="80000"/>
            </a:schemeClr>
          </a:solidFill>
        </p:spPr>
        <p:txBody>
          <a:bodyPr vert="horz" lIns="90000" tIns="46800" rIns="90000" bIns="46800" rtlCol="0">
            <a:spAutoFit/>
          </a:bodyPr>
          <a:lstStyle>
            <a:lvl1pPr indent="0">
              <a:lnSpc>
                <a:spcPct val="112000"/>
              </a:lnSpc>
              <a:spcBef>
                <a:spcPts val="0"/>
              </a:spcBef>
              <a:buFont typeface="Arial" panose="020B0604020202020204" pitchFamily="34" charset="0"/>
              <a:buNone/>
              <a:defRPr sz="2200"/>
            </a:lvl1pPr>
            <a:lvl2pPr marL="534988" indent="-263525">
              <a:lnSpc>
                <a:spcPct val="112000"/>
              </a:lnSpc>
              <a:spcBef>
                <a:spcPts val="0"/>
              </a:spcBef>
              <a:buFont typeface="Symbol" panose="05050102010706020507" pitchFamily="18" charset="2"/>
              <a:buChar char="-"/>
              <a:tabLst/>
              <a:defRPr sz="2200"/>
            </a:lvl2pPr>
            <a:lvl3pPr marL="806450" indent="-271463">
              <a:lnSpc>
                <a:spcPct val="112000"/>
              </a:lnSpc>
              <a:spcBef>
                <a:spcPts val="0"/>
              </a:spcBef>
              <a:buFont typeface="Symbol" panose="05050102010706020507" pitchFamily="18" charset="2"/>
              <a:buChar char="-"/>
              <a:tabLst/>
              <a:defRPr sz="2200"/>
            </a:lvl3pPr>
            <a:lvl4pPr marL="1076325" indent="-269875">
              <a:lnSpc>
                <a:spcPct val="112000"/>
              </a:lnSpc>
              <a:spcBef>
                <a:spcPts val="0"/>
              </a:spcBef>
              <a:buFont typeface="Symbol" panose="05050102010706020507" pitchFamily="18" charset="2"/>
              <a:buChar char="-"/>
              <a:defRPr sz="2200"/>
            </a:lvl4pPr>
            <a:lvl5pPr marL="1347788" indent="-271463">
              <a:lnSpc>
                <a:spcPct val="112000"/>
              </a:lnSpc>
              <a:spcBef>
                <a:spcPts val="0"/>
              </a:spcBef>
              <a:buFont typeface="Symbol" panose="05050102010706020507" pitchFamily="18" charset="2"/>
              <a:buChar char="-"/>
              <a:tabLst/>
              <a:defRPr sz="2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noProof="0" dirty="0"/>
              <a:t>Methodology</a:t>
            </a:r>
          </a:p>
        </p:txBody>
      </p:sp>
      <p:sp>
        <p:nvSpPr>
          <p:cNvPr id="9" name="Textplatzhalter 4">
            <a:extLst>
              <a:ext uri="{FF2B5EF4-FFF2-40B4-BE49-F238E27FC236}">
                <a16:creationId xmlns:a16="http://schemas.microsoft.com/office/drawing/2014/main" id="{5109DF76-5C6B-1C86-B0AF-5B5918AF6D05}"/>
              </a:ext>
            </a:extLst>
          </p:cNvPr>
          <p:cNvSpPr txBox="1">
            <a:spLocks/>
          </p:cNvSpPr>
          <p:nvPr/>
        </p:nvSpPr>
        <p:spPr>
          <a:xfrm>
            <a:off x="550862" y="2411868"/>
            <a:ext cx="10982326" cy="453458"/>
          </a:xfrm>
          <a:prstGeom prst="rect">
            <a:avLst/>
          </a:prstGeom>
          <a:solidFill>
            <a:schemeClr val="accent2">
              <a:lumMod val="20000"/>
              <a:lumOff val="80000"/>
            </a:schemeClr>
          </a:solidFill>
        </p:spPr>
        <p:txBody>
          <a:bodyPr vert="horz" lIns="90000" tIns="46800" rIns="90000" bIns="46800" rtlCol="0">
            <a:spAutoFit/>
          </a:bodyPr>
          <a:lstStyle>
            <a:lvl1pPr indent="0">
              <a:lnSpc>
                <a:spcPct val="112000"/>
              </a:lnSpc>
              <a:spcBef>
                <a:spcPts val="0"/>
              </a:spcBef>
              <a:buFont typeface="Arial" panose="020B0604020202020204" pitchFamily="34" charset="0"/>
              <a:buNone/>
              <a:defRPr sz="2200"/>
            </a:lvl1pPr>
            <a:lvl2pPr marL="534988" indent="-263525">
              <a:lnSpc>
                <a:spcPct val="112000"/>
              </a:lnSpc>
              <a:spcBef>
                <a:spcPts val="0"/>
              </a:spcBef>
              <a:buFont typeface="Symbol" panose="05050102010706020507" pitchFamily="18" charset="2"/>
              <a:buChar char="-"/>
              <a:tabLst/>
              <a:defRPr sz="2200"/>
            </a:lvl2pPr>
            <a:lvl3pPr marL="806450" indent="-271463">
              <a:lnSpc>
                <a:spcPct val="112000"/>
              </a:lnSpc>
              <a:spcBef>
                <a:spcPts val="0"/>
              </a:spcBef>
              <a:buFont typeface="Symbol" panose="05050102010706020507" pitchFamily="18" charset="2"/>
              <a:buChar char="-"/>
              <a:tabLst/>
              <a:defRPr sz="2200"/>
            </a:lvl3pPr>
            <a:lvl4pPr marL="1076325" indent="-269875">
              <a:lnSpc>
                <a:spcPct val="112000"/>
              </a:lnSpc>
              <a:spcBef>
                <a:spcPts val="0"/>
              </a:spcBef>
              <a:buFont typeface="Symbol" panose="05050102010706020507" pitchFamily="18" charset="2"/>
              <a:buChar char="-"/>
              <a:defRPr sz="2200"/>
            </a:lvl4pPr>
            <a:lvl5pPr marL="1347788" indent="-271463">
              <a:lnSpc>
                <a:spcPct val="112000"/>
              </a:lnSpc>
              <a:spcBef>
                <a:spcPts val="0"/>
              </a:spcBef>
              <a:buFont typeface="Symbol" panose="05050102010706020507" pitchFamily="18" charset="2"/>
              <a:buChar char="-"/>
              <a:tabLst/>
              <a:defRPr sz="2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noProof="0" dirty="0"/>
              <a:t>Questionnaire</a:t>
            </a:r>
          </a:p>
        </p:txBody>
      </p:sp>
      <p:sp>
        <p:nvSpPr>
          <p:cNvPr id="10" name="Textplatzhalter 4">
            <a:extLst>
              <a:ext uri="{FF2B5EF4-FFF2-40B4-BE49-F238E27FC236}">
                <a16:creationId xmlns:a16="http://schemas.microsoft.com/office/drawing/2014/main" id="{AE4959B7-8479-7E91-0492-436D6D70350D}"/>
              </a:ext>
            </a:extLst>
          </p:cNvPr>
          <p:cNvSpPr txBox="1">
            <a:spLocks/>
          </p:cNvSpPr>
          <p:nvPr/>
        </p:nvSpPr>
        <p:spPr>
          <a:xfrm>
            <a:off x="550862" y="3052951"/>
            <a:ext cx="10982326" cy="453458"/>
          </a:xfrm>
          <a:prstGeom prst="rect">
            <a:avLst/>
          </a:prstGeom>
          <a:solidFill>
            <a:schemeClr val="accent2">
              <a:lumMod val="20000"/>
              <a:lumOff val="80000"/>
            </a:schemeClr>
          </a:solidFill>
        </p:spPr>
        <p:txBody>
          <a:bodyPr vert="horz" lIns="90000" tIns="46800" rIns="90000" bIns="46800" rtlCol="0">
            <a:spAutoFit/>
          </a:bodyPr>
          <a:lstStyle>
            <a:lvl1pPr indent="0">
              <a:lnSpc>
                <a:spcPct val="112000"/>
              </a:lnSpc>
              <a:spcBef>
                <a:spcPts val="0"/>
              </a:spcBef>
              <a:buFont typeface="Arial" panose="020B0604020202020204" pitchFamily="34" charset="0"/>
              <a:buNone/>
              <a:defRPr sz="2200"/>
            </a:lvl1pPr>
            <a:lvl2pPr marL="534988" indent="-263525">
              <a:lnSpc>
                <a:spcPct val="112000"/>
              </a:lnSpc>
              <a:spcBef>
                <a:spcPts val="0"/>
              </a:spcBef>
              <a:buFont typeface="Symbol" panose="05050102010706020507" pitchFamily="18" charset="2"/>
              <a:buChar char="-"/>
              <a:tabLst/>
              <a:defRPr sz="2200"/>
            </a:lvl2pPr>
            <a:lvl3pPr marL="806450" indent="-271463">
              <a:lnSpc>
                <a:spcPct val="112000"/>
              </a:lnSpc>
              <a:spcBef>
                <a:spcPts val="0"/>
              </a:spcBef>
              <a:buFont typeface="Symbol" panose="05050102010706020507" pitchFamily="18" charset="2"/>
              <a:buChar char="-"/>
              <a:tabLst/>
              <a:defRPr sz="2200"/>
            </a:lvl3pPr>
            <a:lvl4pPr marL="1076325" indent="-269875">
              <a:lnSpc>
                <a:spcPct val="112000"/>
              </a:lnSpc>
              <a:spcBef>
                <a:spcPts val="0"/>
              </a:spcBef>
              <a:buFont typeface="Symbol" panose="05050102010706020507" pitchFamily="18" charset="2"/>
              <a:buChar char="-"/>
              <a:defRPr sz="2200"/>
            </a:lvl4pPr>
            <a:lvl5pPr marL="1347788" indent="-271463">
              <a:lnSpc>
                <a:spcPct val="112000"/>
              </a:lnSpc>
              <a:spcBef>
                <a:spcPts val="0"/>
              </a:spcBef>
              <a:buFont typeface="Symbol" panose="05050102010706020507" pitchFamily="18" charset="2"/>
              <a:buChar char="-"/>
              <a:tabLst/>
              <a:defRPr sz="2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noProof="0" dirty="0"/>
              <a:t>Analyses &amp; results 2024</a:t>
            </a:r>
          </a:p>
        </p:txBody>
      </p:sp>
      <p:sp>
        <p:nvSpPr>
          <p:cNvPr id="11" name="Textplatzhalter 4">
            <a:extLst>
              <a:ext uri="{FF2B5EF4-FFF2-40B4-BE49-F238E27FC236}">
                <a16:creationId xmlns:a16="http://schemas.microsoft.com/office/drawing/2014/main" id="{D1B4E081-0D28-40D8-0353-BD554C62EB1A}"/>
              </a:ext>
            </a:extLst>
          </p:cNvPr>
          <p:cNvSpPr txBox="1">
            <a:spLocks/>
          </p:cNvSpPr>
          <p:nvPr/>
        </p:nvSpPr>
        <p:spPr>
          <a:xfrm>
            <a:off x="550862" y="3694034"/>
            <a:ext cx="10982326" cy="453458"/>
          </a:xfrm>
          <a:prstGeom prst="rect">
            <a:avLst/>
          </a:prstGeom>
          <a:solidFill>
            <a:srgbClr val="326996"/>
          </a:solidFill>
        </p:spPr>
        <p:txBody>
          <a:bodyPr vert="horz" lIns="90000" tIns="46800" rIns="90000" bIns="46800" rtlCol="0">
            <a:spAutoFit/>
          </a:bodyPr>
          <a:lstStyle>
            <a:lvl1pPr indent="0">
              <a:lnSpc>
                <a:spcPct val="112000"/>
              </a:lnSpc>
              <a:spcBef>
                <a:spcPts val="0"/>
              </a:spcBef>
              <a:buFont typeface="Arial" panose="020B0604020202020204" pitchFamily="34" charset="0"/>
              <a:buNone/>
              <a:defRPr sz="2200"/>
            </a:lvl1pPr>
            <a:lvl2pPr marL="534988" indent="-263525">
              <a:lnSpc>
                <a:spcPct val="112000"/>
              </a:lnSpc>
              <a:spcBef>
                <a:spcPts val="0"/>
              </a:spcBef>
              <a:buFont typeface="Symbol" panose="05050102010706020507" pitchFamily="18" charset="2"/>
              <a:buChar char="-"/>
              <a:tabLst/>
              <a:defRPr sz="2200"/>
            </a:lvl2pPr>
            <a:lvl3pPr marL="806450" indent="-271463">
              <a:lnSpc>
                <a:spcPct val="112000"/>
              </a:lnSpc>
              <a:spcBef>
                <a:spcPts val="0"/>
              </a:spcBef>
              <a:buFont typeface="Symbol" panose="05050102010706020507" pitchFamily="18" charset="2"/>
              <a:buChar char="-"/>
              <a:tabLst/>
              <a:defRPr sz="2200"/>
            </a:lvl3pPr>
            <a:lvl4pPr marL="1076325" indent="-269875">
              <a:lnSpc>
                <a:spcPct val="112000"/>
              </a:lnSpc>
              <a:spcBef>
                <a:spcPts val="0"/>
              </a:spcBef>
              <a:buFont typeface="Symbol" panose="05050102010706020507" pitchFamily="18" charset="2"/>
              <a:buChar char="-"/>
              <a:defRPr sz="2200"/>
            </a:lvl4pPr>
            <a:lvl5pPr marL="1347788" indent="-271463">
              <a:lnSpc>
                <a:spcPct val="112000"/>
              </a:lnSpc>
              <a:spcBef>
                <a:spcPts val="0"/>
              </a:spcBef>
              <a:buFont typeface="Symbol" panose="05050102010706020507" pitchFamily="18" charset="2"/>
              <a:buChar char="-"/>
              <a:tabLst/>
              <a:defRPr sz="2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noProof="0" dirty="0">
                <a:solidFill>
                  <a:schemeClr val="bg1"/>
                </a:solidFill>
              </a:rPr>
              <a:t>Small Area Estimation Model</a:t>
            </a:r>
          </a:p>
        </p:txBody>
      </p:sp>
      <p:sp>
        <p:nvSpPr>
          <p:cNvPr id="12" name="Textplatzhalter 4">
            <a:extLst>
              <a:ext uri="{FF2B5EF4-FFF2-40B4-BE49-F238E27FC236}">
                <a16:creationId xmlns:a16="http://schemas.microsoft.com/office/drawing/2014/main" id="{02FB4D5A-53E6-F24A-AE4B-34BCE7A96E00}"/>
              </a:ext>
            </a:extLst>
          </p:cNvPr>
          <p:cNvSpPr txBox="1">
            <a:spLocks/>
          </p:cNvSpPr>
          <p:nvPr/>
        </p:nvSpPr>
        <p:spPr>
          <a:xfrm>
            <a:off x="550862" y="4335117"/>
            <a:ext cx="10982326" cy="453458"/>
          </a:xfrm>
          <a:prstGeom prst="rect">
            <a:avLst/>
          </a:prstGeom>
          <a:solidFill>
            <a:schemeClr val="accent2">
              <a:lumMod val="20000"/>
              <a:lumOff val="80000"/>
            </a:schemeClr>
          </a:solidFill>
        </p:spPr>
        <p:txBody>
          <a:bodyPr vert="horz" lIns="90000" tIns="46800" rIns="90000" bIns="46800" rtlCol="0">
            <a:spAutoFit/>
          </a:bodyPr>
          <a:lstStyle>
            <a:lvl1pPr indent="0">
              <a:lnSpc>
                <a:spcPct val="112000"/>
              </a:lnSpc>
              <a:spcBef>
                <a:spcPts val="0"/>
              </a:spcBef>
              <a:buFont typeface="Arial" panose="020B0604020202020204" pitchFamily="34" charset="0"/>
              <a:buNone/>
              <a:defRPr sz="2200"/>
            </a:lvl1pPr>
            <a:lvl2pPr marL="534988" indent="-263525">
              <a:lnSpc>
                <a:spcPct val="112000"/>
              </a:lnSpc>
              <a:spcBef>
                <a:spcPts val="0"/>
              </a:spcBef>
              <a:buFont typeface="Symbol" panose="05050102010706020507" pitchFamily="18" charset="2"/>
              <a:buChar char="-"/>
              <a:tabLst/>
              <a:defRPr sz="2200"/>
            </a:lvl2pPr>
            <a:lvl3pPr marL="806450" indent="-271463">
              <a:lnSpc>
                <a:spcPct val="112000"/>
              </a:lnSpc>
              <a:spcBef>
                <a:spcPts val="0"/>
              </a:spcBef>
              <a:buFont typeface="Symbol" panose="05050102010706020507" pitchFamily="18" charset="2"/>
              <a:buChar char="-"/>
              <a:tabLst/>
              <a:defRPr sz="2200"/>
            </a:lvl3pPr>
            <a:lvl4pPr marL="1076325" indent="-269875">
              <a:lnSpc>
                <a:spcPct val="112000"/>
              </a:lnSpc>
              <a:spcBef>
                <a:spcPts val="0"/>
              </a:spcBef>
              <a:buFont typeface="Symbol" panose="05050102010706020507" pitchFamily="18" charset="2"/>
              <a:buChar char="-"/>
              <a:defRPr sz="2200"/>
            </a:lvl4pPr>
            <a:lvl5pPr marL="1347788" indent="-271463">
              <a:lnSpc>
                <a:spcPct val="112000"/>
              </a:lnSpc>
              <a:spcBef>
                <a:spcPts val="0"/>
              </a:spcBef>
              <a:buFont typeface="Symbol" panose="05050102010706020507" pitchFamily="18" charset="2"/>
              <a:buChar char="-"/>
              <a:tabLst/>
              <a:defRPr sz="2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noProof="0"/>
              <a:t>Conclusions</a:t>
            </a:r>
            <a:endParaRPr lang="en-GB" noProof="0" dirty="0"/>
          </a:p>
        </p:txBody>
      </p:sp>
    </p:spTree>
    <p:extLst>
      <p:ext uri="{BB962C8B-B14F-4D97-AF65-F5344CB8AC3E}">
        <p14:creationId xmlns:p14="http://schemas.microsoft.com/office/powerpoint/2010/main" val="3524496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96AD7F-7C26-457C-B0C1-ED8E733D3280}"/>
              </a:ext>
            </a:extLst>
          </p:cNvPr>
          <p:cNvSpPr>
            <a:spLocks noGrp="1"/>
          </p:cNvSpPr>
          <p:nvPr>
            <p:ph type="title"/>
          </p:nvPr>
        </p:nvSpPr>
        <p:spPr/>
        <p:txBody>
          <a:bodyPr/>
          <a:lstStyle/>
          <a:p>
            <a:r>
              <a:rPr lang="en-GB" noProof="0" dirty="0"/>
              <a:t>Small Area Estimation Model (SAE)</a:t>
            </a:r>
          </a:p>
        </p:txBody>
      </p:sp>
      <p:sp>
        <p:nvSpPr>
          <p:cNvPr id="3" name="Textplatzhalter 2">
            <a:extLst>
              <a:ext uri="{FF2B5EF4-FFF2-40B4-BE49-F238E27FC236}">
                <a16:creationId xmlns:a16="http://schemas.microsoft.com/office/drawing/2014/main" id="{8E592336-43C8-44E2-8654-ED12DF44F7E2}"/>
              </a:ext>
            </a:extLst>
          </p:cNvPr>
          <p:cNvSpPr>
            <a:spLocks noGrp="1"/>
          </p:cNvSpPr>
          <p:nvPr>
            <p:ph type="body" sz="quarter" idx="10"/>
          </p:nvPr>
        </p:nvSpPr>
        <p:spPr/>
        <p:txBody>
          <a:bodyPr/>
          <a:lstStyle/>
          <a:p>
            <a:endParaRPr lang="en-GB" noProof="0" dirty="0"/>
          </a:p>
        </p:txBody>
      </p:sp>
      <p:sp>
        <p:nvSpPr>
          <p:cNvPr id="4" name="Textplatzhalter 3">
            <a:extLst>
              <a:ext uri="{FF2B5EF4-FFF2-40B4-BE49-F238E27FC236}">
                <a16:creationId xmlns:a16="http://schemas.microsoft.com/office/drawing/2014/main" id="{479C68D5-8E3C-44FE-8F35-33A4FDAA5225}"/>
              </a:ext>
            </a:extLst>
          </p:cNvPr>
          <p:cNvSpPr>
            <a:spLocks noGrp="1"/>
          </p:cNvSpPr>
          <p:nvPr>
            <p:ph type="body" sz="quarter" idx="14"/>
          </p:nvPr>
        </p:nvSpPr>
        <p:spPr/>
        <p:txBody>
          <a:bodyPr/>
          <a:lstStyle/>
          <a:p>
            <a:r>
              <a:rPr lang="en-GB" noProof="0" dirty="0"/>
              <a:t>Tourism Acceptance Score per municipality </a:t>
            </a:r>
          </a:p>
        </p:txBody>
      </p:sp>
      <p:sp>
        <p:nvSpPr>
          <p:cNvPr id="5" name="Textplatzhalter 4">
            <a:extLst>
              <a:ext uri="{FF2B5EF4-FFF2-40B4-BE49-F238E27FC236}">
                <a16:creationId xmlns:a16="http://schemas.microsoft.com/office/drawing/2014/main" id="{CA8B0B9D-0E26-40D9-8DA3-AE291926A55B}"/>
              </a:ext>
            </a:extLst>
          </p:cNvPr>
          <p:cNvSpPr>
            <a:spLocks noGrp="1"/>
          </p:cNvSpPr>
          <p:nvPr>
            <p:ph type="body" sz="quarter" idx="15"/>
          </p:nvPr>
        </p:nvSpPr>
        <p:spPr>
          <a:xfrm>
            <a:off x="550862" y="1493998"/>
            <a:ext cx="10982326" cy="4419096"/>
          </a:xfrm>
        </p:spPr>
        <p:txBody>
          <a:bodyPr/>
          <a:lstStyle/>
          <a:p>
            <a:pPr marL="0" indent="0">
              <a:buNone/>
            </a:pPr>
            <a:r>
              <a:rPr lang="en-GB" sz="1800" noProof="0" dirty="0"/>
              <a:t>Based solely on the sample, only federal province results are possible</a:t>
            </a:r>
          </a:p>
          <a:p>
            <a:pPr marL="0" indent="0">
              <a:buNone/>
            </a:pPr>
            <a:r>
              <a:rPr lang="en-GB" sz="1800" noProof="0" dirty="0">
                <a:sym typeface="Wingdings" panose="05000000000000000000" pitchFamily="2" charset="2"/>
              </a:rPr>
              <a:t> </a:t>
            </a:r>
            <a:r>
              <a:rPr lang="en-GB" sz="1800" noProof="0" dirty="0"/>
              <a:t>Development of an estimation model for municipality data (machine-learning)</a:t>
            </a:r>
          </a:p>
          <a:p>
            <a:pPr marL="0" indent="0">
              <a:buNone/>
            </a:pPr>
            <a:r>
              <a:rPr lang="en-GB" sz="1800" noProof="0" dirty="0"/>
              <a:t>Input data: </a:t>
            </a:r>
          </a:p>
          <a:p>
            <a:pPr lvl="1">
              <a:buFont typeface="Wingdings" panose="05000000000000000000" pitchFamily="2" charset="2"/>
              <a:buChar char="Ø"/>
            </a:pPr>
            <a:r>
              <a:rPr lang="en-GB" sz="1800" b="1" noProof="0" dirty="0"/>
              <a:t>Perceived impact of tourism </a:t>
            </a:r>
            <a:r>
              <a:rPr lang="en-GB" sz="1800" noProof="0" dirty="0"/>
              <a:t>in the place of residence (according to the survey)</a:t>
            </a:r>
          </a:p>
          <a:p>
            <a:pPr lvl="1">
              <a:buFont typeface="Wingdings" panose="05000000000000000000" pitchFamily="2" charset="2"/>
              <a:buChar char="Ø"/>
            </a:pPr>
            <a:r>
              <a:rPr lang="en-GB" sz="1800" b="1" noProof="0" dirty="0"/>
              <a:t>Personal</a:t>
            </a:r>
            <a:r>
              <a:rPr lang="en-GB" sz="1800" noProof="0" dirty="0"/>
              <a:t> data (gender, whether born in Austria, Austrian citizenship, federal province, education, age, income, occupation in tourism) </a:t>
            </a:r>
          </a:p>
          <a:p>
            <a:pPr lvl="1">
              <a:buFont typeface="Wingdings" panose="05000000000000000000" pitchFamily="2" charset="2"/>
              <a:buChar char="Ø"/>
            </a:pPr>
            <a:r>
              <a:rPr lang="en-GB" sz="1800" b="1" noProof="0" dirty="0"/>
              <a:t>Municipality </a:t>
            </a:r>
            <a:r>
              <a:rPr lang="en-GB" sz="1800" noProof="0" dirty="0"/>
              <a:t>data (average income of the municipality, employees and turnover in tourism per inhabitant &amp; municipality, overnight stays and establishments according to accommodation statistics) </a:t>
            </a:r>
          </a:p>
          <a:p>
            <a:pPr marL="0" indent="0">
              <a:buNone/>
            </a:pPr>
            <a:endParaRPr lang="en-GB" sz="1800" noProof="0" dirty="0"/>
          </a:p>
          <a:p>
            <a:pPr marL="0" indent="0">
              <a:buNone/>
            </a:pPr>
            <a:r>
              <a:rPr lang="en-GB" sz="1800" noProof="0" dirty="0">
                <a:sym typeface="Wingdings" panose="05000000000000000000" pitchFamily="2" charset="2"/>
              </a:rPr>
              <a:t>Estimation from responses from persons not included in the sample &amp; aggregation at municipal level: </a:t>
            </a:r>
          </a:p>
          <a:p>
            <a:pPr marL="457200" indent="-457200">
              <a:buAutoNum type="arabicPeriod"/>
            </a:pPr>
            <a:r>
              <a:rPr lang="en-GB" sz="1800" noProof="0" dirty="0">
                <a:sym typeface="Wingdings" panose="05000000000000000000" pitchFamily="2" charset="2"/>
              </a:rPr>
              <a:t>Share of persons who perceive the effects as predominantly or rather positive</a:t>
            </a:r>
          </a:p>
          <a:p>
            <a:pPr marL="457200" indent="-457200">
              <a:buAutoNum type="arabicPeriod"/>
            </a:pPr>
            <a:r>
              <a:rPr lang="en-GB" sz="1800" noProof="0" dirty="0">
                <a:sym typeface="Wingdings" panose="05000000000000000000" pitchFamily="2" charset="2"/>
              </a:rPr>
              <a:t>Share of persons who perceive the effects as predominantly or rather negative </a:t>
            </a:r>
          </a:p>
          <a:p>
            <a:pPr marL="457200" indent="-457200">
              <a:buAutoNum type="arabicPeriod"/>
            </a:pPr>
            <a:r>
              <a:rPr lang="en-GB" sz="1800" noProof="0" dirty="0">
                <a:sym typeface="Wingdings" panose="05000000000000000000" pitchFamily="2" charset="2"/>
              </a:rPr>
              <a:t>Share of persons who are neutral about the effects</a:t>
            </a:r>
          </a:p>
          <a:p>
            <a:pPr marL="0" indent="0">
              <a:buNone/>
            </a:pPr>
            <a:r>
              <a:rPr lang="en-GB" sz="1800" noProof="0" dirty="0">
                <a:sym typeface="Wingdings" panose="05000000000000000000" pitchFamily="2" charset="2"/>
              </a:rPr>
              <a:t> Calculation of the estimated Tourism Acceptance Score (TAS) per municipality</a:t>
            </a:r>
            <a:endParaRPr lang="en-GB" sz="1800" noProof="0" dirty="0"/>
          </a:p>
        </p:txBody>
      </p:sp>
    </p:spTree>
    <p:extLst>
      <p:ext uri="{BB962C8B-B14F-4D97-AF65-F5344CB8AC3E}">
        <p14:creationId xmlns:p14="http://schemas.microsoft.com/office/powerpoint/2010/main" val="3153450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27215-7D4B-C5E9-A67F-D68B6E5F8D2D}"/>
            </a:ext>
          </a:extLst>
        </p:cNvPr>
        <p:cNvGrpSpPr/>
        <p:nvPr/>
      </p:nvGrpSpPr>
      <p:grpSpPr>
        <a:xfrm>
          <a:off x="0" y="0"/>
          <a:ext cx="0" cy="0"/>
          <a:chOff x="0" y="0"/>
          <a:chExt cx="0" cy="0"/>
        </a:xfrm>
      </p:grpSpPr>
      <p:sp>
        <p:nvSpPr>
          <p:cNvPr id="8" name="Textplatzhalter 2">
            <a:extLst>
              <a:ext uri="{FF2B5EF4-FFF2-40B4-BE49-F238E27FC236}">
                <a16:creationId xmlns:a16="http://schemas.microsoft.com/office/drawing/2014/main" id="{69FA92E3-91F9-FA35-F6E1-F8974D10AF13}"/>
              </a:ext>
            </a:extLst>
          </p:cNvPr>
          <p:cNvSpPr>
            <a:spLocks noGrp="1"/>
          </p:cNvSpPr>
          <p:nvPr>
            <p:ph type="body" sz="quarter" idx="10"/>
          </p:nvPr>
        </p:nvSpPr>
        <p:spPr>
          <a:xfrm>
            <a:off x="550863" y="5876513"/>
            <a:ext cx="10982324" cy="362921"/>
          </a:xfrm>
        </p:spPr>
        <p:txBody>
          <a:bodyPr/>
          <a:lstStyle/>
          <a:p>
            <a:r>
              <a:rPr lang="en-GB" noProof="0" dirty="0"/>
              <a:t>S: STATISTICS AUSTRIA, Tourism acceptance 2024. – Estimated Tourism Acceptance Score based on a Small Area Estimation </a:t>
            </a:r>
            <a:r>
              <a:rPr lang="en-GB" noProof="0" dirty="0" err="1"/>
              <a:t>Modells</a:t>
            </a:r>
            <a:r>
              <a:rPr lang="en-GB" noProof="0" dirty="0"/>
              <a:t>. </a:t>
            </a:r>
            <a:br>
              <a:rPr lang="en-GB" noProof="0" dirty="0"/>
            </a:br>
            <a:r>
              <a:rPr lang="en-GB" noProof="0" dirty="0"/>
              <a:t>Question: </a:t>
            </a:r>
            <a:r>
              <a:rPr lang="en-GB" i="1" noProof="0" dirty="0"/>
              <a:t>How do you personally feel about the number of tourists in </a:t>
            </a:r>
            <a:r>
              <a:rPr lang="en-GB" b="1" i="1" noProof="0" dirty="0"/>
              <a:t>your place of residence? </a:t>
            </a:r>
          </a:p>
        </p:txBody>
      </p:sp>
      <p:sp>
        <p:nvSpPr>
          <p:cNvPr id="2" name="Titel 1">
            <a:extLst>
              <a:ext uri="{FF2B5EF4-FFF2-40B4-BE49-F238E27FC236}">
                <a16:creationId xmlns:a16="http://schemas.microsoft.com/office/drawing/2014/main" id="{D9A51731-81E9-E0CC-8F79-7F1EEA74FA17}"/>
              </a:ext>
            </a:extLst>
          </p:cNvPr>
          <p:cNvSpPr>
            <a:spLocks noGrp="1"/>
          </p:cNvSpPr>
          <p:nvPr>
            <p:ph type="title"/>
          </p:nvPr>
        </p:nvSpPr>
        <p:spPr>
          <a:xfrm>
            <a:off x="550863" y="376665"/>
            <a:ext cx="10982325" cy="1036310"/>
          </a:xfrm>
        </p:spPr>
        <p:txBody>
          <a:bodyPr/>
          <a:lstStyle/>
          <a:p>
            <a:r>
              <a:rPr lang="en-GB" noProof="0" dirty="0" err="1"/>
              <a:t>STATatlas</a:t>
            </a:r>
            <a:r>
              <a:rPr lang="en-GB" noProof="0" dirty="0"/>
              <a:t>: Acceptance of tourism on municipality level</a:t>
            </a:r>
            <a:br>
              <a:rPr lang="en-GB" noProof="0" dirty="0"/>
            </a:br>
            <a:endParaRPr lang="en-GB" noProof="0" dirty="0"/>
          </a:p>
        </p:txBody>
      </p:sp>
      <p:sp>
        <p:nvSpPr>
          <p:cNvPr id="6" name="Rechteck 5">
            <a:extLst>
              <a:ext uri="{FF2B5EF4-FFF2-40B4-BE49-F238E27FC236}">
                <a16:creationId xmlns:a16="http://schemas.microsoft.com/office/drawing/2014/main" id="{5AD3FAF1-2F2A-4DD3-8F96-1D9954482B05}"/>
              </a:ext>
            </a:extLst>
          </p:cNvPr>
          <p:cNvSpPr/>
          <p:nvPr/>
        </p:nvSpPr>
        <p:spPr>
          <a:xfrm>
            <a:off x="9845040" y="5234940"/>
            <a:ext cx="350520" cy="571500"/>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Grafik 4">
            <a:hlinkClick r:id="rId3"/>
            <a:extLst>
              <a:ext uri="{FF2B5EF4-FFF2-40B4-BE49-F238E27FC236}">
                <a16:creationId xmlns:a16="http://schemas.microsoft.com/office/drawing/2014/main" id="{4C8746C5-3CCD-CFED-17C6-F1DCA4C869D2}"/>
              </a:ext>
            </a:extLst>
          </p:cNvPr>
          <p:cNvPicPr>
            <a:picLocks noChangeAspect="1"/>
          </p:cNvPicPr>
          <p:nvPr/>
        </p:nvPicPr>
        <p:blipFill>
          <a:blip r:embed="rId4"/>
          <a:stretch>
            <a:fillRect/>
          </a:stretch>
        </p:blipFill>
        <p:spPr>
          <a:xfrm>
            <a:off x="1435394" y="925216"/>
            <a:ext cx="9650819" cy="5007568"/>
          </a:xfrm>
          <a:prstGeom prst="rect">
            <a:avLst/>
          </a:prstGeom>
        </p:spPr>
      </p:pic>
    </p:spTree>
    <p:extLst>
      <p:ext uri="{BB962C8B-B14F-4D97-AF65-F5344CB8AC3E}">
        <p14:creationId xmlns:p14="http://schemas.microsoft.com/office/powerpoint/2010/main" val="2698089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209699-5637-4C66-13E7-949500D2D074}"/>
              </a:ext>
            </a:extLst>
          </p:cNvPr>
          <p:cNvSpPr>
            <a:spLocks noGrp="1"/>
          </p:cNvSpPr>
          <p:nvPr>
            <p:ph type="title"/>
          </p:nvPr>
        </p:nvSpPr>
        <p:spPr/>
        <p:txBody>
          <a:bodyPr/>
          <a:lstStyle/>
          <a:p>
            <a:r>
              <a:rPr lang="en-GB" noProof="0" dirty="0"/>
              <a:t>Conclusions</a:t>
            </a:r>
          </a:p>
        </p:txBody>
      </p:sp>
      <p:sp>
        <p:nvSpPr>
          <p:cNvPr id="4" name="Textplatzhalter 3">
            <a:extLst>
              <a:ext uri="{FF2B5EF4-FFF2-40B4-BE49-F238E27FC236}">
                <a16:creationId xmlns:a16="http://schemas.microsoft.com/office/drawing/2014/main" id="{47D851FA-07EE-461A-3187-8FEE946663A5}"/>
              </a:ext>
            </a:extLst>
          </p:cNvPr>
          <p:cNvSpPr>
            <a:spLocks noGrp="1"/>
          </p:cNvSpPr>
          <p:nvPr>
            <p:ph type="body" sz="quarter" idx="14"/>
          </p:nvPr>
        </p:nvSpPr>
        <p:spPr/>
        <p:txBody>
          <a:bodyPr/>
          <a:lstStyle/>
          <a:p>
            <a:endParaRPr lang="en-GB" noProof="0" dirty="0"/>
          </a:p>
        </p:txBody>
      </p:sp>
      <p:sp>
        <p:nvSpPr>
          <p:cNvPr id="5" name="Textplatzhalter 4">
            <a:extLst>
              <a:ext uri="{FF2B5EF4-FFF2-40B4-BE49-F238E27FC236}">
                <a16:creationId xmlns:a16="http://schemas.microsoft.com/office/drawing/2014/main" id="{DBC885EF-5161-C76C-FB8E-2390F67C1581}"/>
              </a:ext>
            </a:extLst>
          </p:cNvPr>
          <p:cNvSpPr>
            <a:spLocks noGrp="1"/>
          </p:cNvSpPr>
          <p:nvPr>
            <p:ph type="body" sz="quarter" idx="15"/>
          </p:nvPr>
        </p:nvSpPr>
        <p:spPr>
          <a:xfrm>
            <a:off x="550862" y="1493998"/>
            <a:ext cx="10982326" cy="4901984"/>
          </a:xfrm>
        </p:spPr>
        <p:txBody>
          <a:bodyPr/>
          <a:lstStyle/>
          <a:p>
            <a:pPr marL="0" indent="0">
              <a:buNone/>
            </a:pPr>
            <a:r>
              <a:rPr lang="en-GB" sz="2000" b="1" noProof="0" dirty="0"/>
              <a:t>Example</a:t>
            </a:r>
            <a:r>
              <a:rPr lang="en-GB" sz="2000" noProof="0" dirty="0"/>
              <a:t> for how tourism acceptance can be surveyed with few variables and </a:t>
            </a:r>
            <a:r>
              <a:rPr lang="en-GB" sz="2000" b="1" noProof="0" dirty="0"/>
              <a:t>little additional effort and cost</a:t>
            </a:r>
            <a:r>
              <a:rPr lang="en-GB" sz="2000" noProof="0" dirty="0"/>
              <a:t> (on national and regional level) </a:t>
            </a:r>
            <a:endParaRPr lang="en-GB" sz="2000" dirty="0"/>
          </a:p>
          <a:p>
            <a:pPr lvl="1"/>
            <a:r>
              <a:rPr lang="en-GB" sz="2000" noProof="0" dirty="0"/>
              <a:t>First data collection on social sustainability on </a:t>
            </a:r>
            <a:r>
              <a:rPr lang="en-GB" sz="2000" b="1" noProof="0" dirty="0"/>
              <a:t>legal basis </a:t>
            </a:r>
          </a:p>
          <a:p>
            <a:pPr marL="0" indent="0">
              <a:buNone/>
            </a:pPr>
            <a:r>
              <a:rPr lang="en-GB" sz="2000" dirty="0"/>
              <a:t>	</a:t>
            </a:r>
            <a:r>
              <a:rPr lang="en-GB" sz="2000" dirty="0">
                <a:sym typeface="Wingdings" panose="05000000000000000000" pitchFamily="2" charset="2"/>
              </a:rPr>
              <a:t> transparency</a:t>
            </a:r>
          </a:p>
          <a:p>
            <a:pPr marL="0" indent="0">
              <a:buNone/>
            </a:pPr>
            <a:r>
              <a:rPr lang="en-GB" sz="2000" noProof="0" dirty="0">
                <a:sym typeface="Wingdings" panose="05000000000000000000" pitchFamily="2" charset="2"/>
              </a:rPr>
              <a:t>	 </a:t>
            </a:r>
            <a:r>
              <a:rPr lang="en-GB" sz="2000" b="1" noProof="0" dirty="0">
                <a:sym typeface="Wingdings" panose="05000000000000000000" pitchFamily="2" charset="2"/>
              </a:rPr>
              <a:t>ongoing</a:t>
            </a:r>
            <a:r>
              <a:rPr lang="en-GB" sz="2000" noProof="0" dirty="0">
                <a:sym typeface="Wingdings" panose="05000000000000000000" pitchFamily="2" charset="2"/>
              </a:rPr>
              <a:t> </a:t>
            </a:r>
            <a:r>
              <a:rPr lang="en-GB" sz="2000" dirty="0">
                <a:sym typeface="Wingdings" panose="05000000000000000000" pitchFamily="2" charset="2"/>
              </a:rPr>
              <a:t>and </a:t>
            </a:r>
            <a:r>
              <a:rPr lang="en-GB" sz="2000" b="1" dirty="0">
                <a:sym typeface="Wingdings" panose="05000000000000000000" pitchFamily="2" charset="2"/>
              </a:rPr>
              <a:t>stable data collection </a:t>
            </a:r>
            <a:r>
              <a:rPr lang="en-GB" sz="2000" dirty="0">
                <a:sym typeface="Wingdings" panose="05000000000000000000" pitchFamily="2" charset="2"/>
              </a:rPr>
              <a:t>allowing timeline evaluations</a:t>
            </a:r>
          </a:p>
          <a:p>
            <a:pPr lvl="1"/>
            <a:r>
              <a:rPr lang="en-GB" sz="2000" noProof="0" dirty="0">
                <a:sym typeface="Wingdings" panose="05000000000000000000" pitchFamily="2" charset="2"/>
              </a:rPr>
              <a:t>Good to have best practices in the industry to follow (e.g. German Institute for </a:t>
            </a:r>
            <a:r>
              <a:rPr lang="en-GB" sz="2000" noProof="0">
                <a:sym typeface="Wingdings" panose="05000000000000000000" pitchFamily="2" charset="2"/>
              </a:rPr>
              <a:t>Tourism Research</a:t>
            </a:r>
            <a:r>
              <a:rPr lang="en-GB" sz="2000">
                <a:sym typeface="Wingdings" panose="05000000000000000000" pitchFamily="2" charset="2"/>
              </a:rPr>
              <a:t>, </a:t>
            </a:r>
            <a:r>
              <a:rPr lang="en-GB" sz="2000" dirty="0">
                <a:sym typeface="Wingdings" panose="05000000000000000000" pitchFamily="2" charset="2"/>
              </a:rPr>
              <a:t>NIT)</a:t>
            </a:r>
          </a:p>
          <a:p>
            <a:pPr marL="0" indent="0">
              <a:buNone/>
            </a:pPr>
            <a:endParaRPr lang="en-GB" sz="2000" noProof="0" dirty="0">
              <a:sym typeface="Wingdings" panose="05000000000000000000" pitchFamily="2" charset="2"/>
            </a:endParaRPr>
          </a:p>
          <a:p>
            <a:pPr>
              <a:buFont typeface="Wingdings" panose="05000000000000000000" pitchFamily="2" charset="2"/>
              <a:buChar char="ü"/>
            </a:pPr>
            <a:r>
              <a:rPr lang="en-GB" sz="2000" noProof="0" dirty="0">
                <a:sym typeface="Wingdings" panose="05000000000000000000" pitchFamily="2" charset="2"/>
              </a:rPr>
              <a:t>Positive response and feedback from the population</a:t>
            </a:r>
          </a:p>
          <a:p>
            <a:pPr>
              <a:buFont typeface="Wingdings" panose="05000000000000000000" pitchFamily="2" charset="2"/>
              <a:buChar char="ü"/>
            </a:pPr>
            <a:r>
              <a:rPr lang="en-GB" sz="2000" noProof="0" dirty="0">
                <a:sym typeface="Wingdings" panose="05000000000000000000" pitchFamily="2" charset="2"/>
              </a:rPr>
              <a:t>Satisfied data users (especially with the possibility of regional data by reweighing the sample)</a:t>
            </a:r>
          </a:p>
          <a:p>
            <a:pPr>
              <a:buFont typeface="Wingdings" panose="05000000000000000000" pitchFamily="2" charset="2"/>
              <a:buChar char="ü"/>
            </a:pPr>
            <a:r>
              <a:rPr lang="en-GB" sz="2000" dirty="0">
                <a:sym typeface="Wingdings" panose="05000000000000000000" pitchFamily="2" charset="2"/>
              </a:rPr>
              <a:t>Data so far paints p</a:t>
            </a:r>
            <a:r>
              <a:rPr lang="en-GB" sz="2000" noProof="0" dirty="0" err="1">
                <a:sym typeface="Wingdings" panose="05000000000000000000" pitchFamily="2" charset="2"/>
              </a:rPr>
              <a:t>ositive</a:t>
            </a:r>
            <a:r>
              <a:rPr lang="en-GB" sz="2000" noProof="0" dirty="0">
                <a:sym typeface="Wingdings" panose="05000000000000000000" pitchFamily="2" charset="2"/>
              </a:rPr>
              <a:t> picture of the tourism acceptance in Austria in 2024</a:t>
            </a:r>
          </a:p>
          <a:p>
            <a:pPr marL="0" indent="0">
              <a:buNone/>
            </a:pPr>
            <a:r>
              <a:rPr lang="en-GB" sz="2000" noProof="0" dirty="0">
                <a:sym typeface="Wingdings" panose="05000000000000000000" pitchFamily="2" charset="2"/>
              </a:rPr>
              <a:t>	 Development of 2025 results will be vital to examine </a:t>
            </a:r>
          </a:p>
          <a:p>
            <a:pPr marL="0" indent="0">
              <a:buNone/>
            </a:pPr>
            <a:endParaRPr lang="en-GB" sz="2000" noProof="0" dirty="0">
              <a:sym typeface="Wingdings" panose="05000000000000000000" pitchFamily="2" charset="2"/>
            </a:endParaRPr>
          </a:p>
          <a:p>
            <a:pPr marL="0" indent="0">
              <a:buNone/>
            </a:pPr>
            <a:r>
              <a:rPr lang="en-GB" sz="2000" noProof="0" dirty="0">
                <a:sym typeface="Wingdings" panose="05000000000000000000" pitchFamily="2" charset="2"/>
              </a:rPr>
              <a:t>Not a set in stone survey or topic, so we evaluate the feedback and questionnaire repeatedly </a:t>
            </a:r>
          </a:p>
        </p:txBody>
      </p:sp>
      <p:pic>
        <p:nvPicPr>
          <p:cNvPr id="10" name="Grafik 9" descr="Daumen-hoch-Zeichen">
            <a:extLst>
              <a:ext uri="{FF2B5EF4-FFF2-40B4-BE49-F238E27FC236}">
                <a16:creationId xmlns:a16="http://schemas.microsoft.com/office/drawing/2014/main" id="{37E24802-CED9-4F26-A787-CC34CA54BB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12160" y="644141"/>
            <a:ext cx="921028" cy="921028"/>
          </a:xfrm>
          <a:prstGeom prst="rect">
            <a:avLst/>
          </a:prstGeom>
        </p:spPr>
      </p:pic>
    </p:spTree>
    <p:extLst>
      <p:ext uri="{BB962C8B-B14F-4D97-AF65-F5344CB8AC3E}">
        <p14:creationId xmlns:p14="http://schemas.microsoft.com/office/powerpoint/2010/main" val="1625585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99B7698-06FC-4583-A944-AEF7F18D07D9}"/>
              </a:ext>
            </a:extLst>
          </p:cNvPr>
          <p:cNvSpPr>
            <a:spLocks noGrp="1"/>
          </p:cNvSpPr>
          <p:nvPr>
            <p:ph type="body" sz="quarter" idx="23"/>
          </p:nvPr>
        </p:nvSpPr>
        <p:spPr>
          <a:xfrm>
            <a:off x="550863" y="652389"/>
            <a:ext cx="7007232" cy="3180039"/>
          </a:xfrm>
        </p:spPr>
        <p:txBody>
          <a:bodyPr/>
          <a:lstStyle/>
          <a:p>
            <a:r>
              <a:rPr lang="en-GB" dirty="0">
                <a:hlinkClick r:id="rId3">
                  <a:extLst>
                    <a:ext uri="{A12FA001-AC4F-418D-AE19-62706E023703}">
                      <ahyp:hlinkClr xmlns:ahyp="http://schemas.microsoft.com/office/drawing/2018/hyperlinkcolor" val="tx"/>
                    </a:ext>
                  </a:extLst>
                </a:hlinkClick>
              </a:rPr>
              <a:t>p</a:t>
            </a:r>
            <a:r>
              <a:rPr lang="en-GB" noProof="0" dirty="0">
                <a:hlinkClick r:id="rId3">
                  <a:extLst>
                    <a:ext uri="{A12FA001-AC4F-418D-AE19-62706E023703}">
                      <ahyp:hlinkClr xmlns:ahyp="http://schemas.microsoft.com/office/drawing/2018/hyperlinkcolor" val="tx"/>
                    </a:ext>
                  </a:extLst>
                </a:hlinkClick>
              </a:rPr>
              <a:t>eter.laimer@statistik.gv.at</a:t>
            </a:r>
            <a:r>
              <a:rPr lang="en-GB" noProof="0" dirty="0"/>
              <a:t> </a:t>
            </a:r>
            <a:endParaRPr lang="en-GB" noProof="0" dirty="0">
              <a:hlinkClick r:id="rId4">
                <a:extLst>
                  <a:ext uri="{A12FA001-AC4F-418D-AE19-62706E023703}">
                    <ahyp:hlinkClr xmlns:ahyp="http://schemas.microsoft.com/office/drawing/2018/hyperlinkcolor" val="tx"/>
                  </a:ext>
                </a:extLst>
              </a:hlinkClick>
            </a:endParaRPr>
          </a:p>
          <a:p>
            <a:r>
              <a:rPr lang="en-GB" noProof="0" dirty="0">
                <a:hlinkClick r:id="rId4">
                  <a:extLst>
                    <a:ext uri="{A12FA001-AC4F-418D-AE19-62706E023703}">
                      <ahyp:hlinkClr xmlns:ahyp="http://schemas.microsoft.com/office/drawing/2018/hyperlinkcolor" val="tx"/>
                    </a:ext>
                  </a:extLst>
                </a:hlinkClick>
              </a:rPr>
              <a:t>rebecca.daul@statistik.gv.at</a:t>
            </a:r>
            <a:r>
              <a:rPr lang="en-GB" noProof="0" dirty="0"/>
              <a:t> </a:t>
            </a:r>
          </a:p>
          <a:p>
            <a:r>
              <a:rPr lang="en-GB" noProof="0" dirty="0"/>
              <a:t> </a:t>
            </a:r>
          </a:p>
          <a:p>
            <a:endParaRPr lang="en-GB" noProof="0" dirty="0"/>
          </a:p>
          <a:p>
            <a:r>
              <a:rPr lang="en-GB" b="1" noProof="0" dirty="0"/>
              <a:t>Further information related to the Survey:</a:t>
            </a:r>
          </a:p>
          <a:p>
            <a:r>
              <a:rPr lang="en-GB" noProof="0" dirty="0">
                <a:hlinkClick r:id="rId5">
                  <a:extLst>
                    <a:ext uri="{A12FA001-AC4F-418D-AE19-62706E023703}">
                      <ahyp:hlinkClr xmlns:ahyp="http://schemas.microsoft.com/office/drawing/2018/hyperlinkcolor" val="tx"/>
                    </a:ext>
                  </a:extLst>
                </a:hlinkClick>
              </a:rPr>
              <a:t>https://www.statistik.at/en/statistics/tourism-and-transport/tourism/tourism-acceptance</a:t>
            </a:r>
            <a:endParaRPr lang="en-GB" noProof="0" dirty="0"/>
          </a:p>
          <a:p>
            <a:r>
              <a:rPr lang="en-GB" noProof="0" dirty="0"/>
              <a:t> </a:t>
            </a:r>
          </a:p>
          <a:p>
            <a:endParaRPr lang="en-GB" noProof="0" dirty="0"/>
          </a:p>
          <a:p>
            <a:endParaRPr lang="en-GB" noProof="0" dirty="0"/>
          </a:p>
        </p:txBody>
      </p:sp>
    </p:spTree>
    <p:extLst>
      <p:ext uri="{BB962C8B-B14F-4D97-AF65-F5344CB8AC3E}">
        <p14:creationId xmlns:p14="http://schemas.microsoft.com/office/powerpoint/2010/main" val="3196345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E3109-72E0-98DA-D920-0E25227A67FB}"/>
              </a:ext>
            </a:extLst>
          </p:cNvPr>
          <p:cNvSpPr>
            <a:spLocks noGrp="1"/>
          </p:cNvSpPr>
          <p:nvPr>
            <p:ph type="title"/>
          </p:nvPr>
        </p:nvSpPr>
        <p:spPr/>
        <p:txBody>
          <a:bodyPr/>
          <a:lstStyle/>
          <a:p>
            <a:r>
              <a:rPr lang="en-GB" noProof="0" dirty="0"/>
              <a:t>Agenda</a:t>
            </a:r>
          </a:p>
        </p:txBody>
      </p:sp>
      <p:sp>
        <p:nvSpPr>
          <p:cNvPr id="5" name="Textplatzhalter 4">
            <a:extLst>
              <a:ext uri="{FF2B5EF4-FFF2-40B4-BE49-F238E27FC236}">
                <a16:creationId xmlns:a16="http://schemas.microsoft.com/office/drawing/2014/main" id="{5455E39E-F22F-1FA7-DDC9-B678F512CC5B}"/>
              </a:ext>
            </a:extLst>
          </p:cNvPr>
          <p:cNvSpPr>
            <a:spLocks noGrp="1"/>
          </p:cNvSpPr>
          <p:nvPr>
            <p:ph type="body" sz="quarter" idx="15"/>
          </p:nvPr>
        </p:nvSpPr>
        <p:spPr>
          <a:xfrm>
            <a:off x="550862" y="1129702"/>
            <a:ext cx="10982326" cy="453458"/>
          </a:xfrm>
          <a:solidFill>
            <a:schemeClr val="accent2">
              <a:lumMod val="20000"/>
              <a:lumOff val="80000"/>
            </a:schemeClr>
          </a:solidFill>
        </p:spPr>
        <p:txBody>
          <a:bodyPr anchor="ctr"/>
          <a:lstStyle/>
          <a:p>
            <a:pPr marL="0" indent="0">
              <a:buNone/>
            </a:pPr>
            <a:r>
              <a:rPr lang="en-GB" noProof="0" dirty="0"/>
              <a:t>Measuring tourism acceptance – why? </a:t>
            </a:r>
          </a:p>
        </p:txBody>
      </p:sp>
      <p:sp>
        <p:nvSpPr>
          <p:cNvPr id="6" name="Textplatzhalter 4">
            <a:extLst>
              <a:ext uri="{FF2B5EF4-FFF2-40B4-BE49-F238E27FC236}">
                <a16:creationId xmlns:a16="http://schemas.microsoft.com/office/drawing/2014/main" id="{B708A6B1-5BE6-EBE0-D477-C79B28291E03}"/>
              </a:ext>
            </a:extLst>
          </p:cNvPr>
          <p:cNvSpPr txBox="1">
            <a:spLocks/>
          </p:cNvSpPr>
          <p:nvPr/>
        </p:nvSpPr>
        <p:spPr>
          <a:xfrm>
            <a:off x="550862" y="1770785"/>
            <a:ext cx="10982326" cy="453458"/>
          </a:xfrm>
          <a:prstGeom prst="rect">
            <a:avLst/>
          </a:prstGeom>
          <a:solidFill>
            <a:schemeClr val="accent2">
              <a:lumMod val="20000"/>
              <a:lumOff val="80000"/>
            </a:schemeClr>
          </a:solidFill>
        </p:spPr>
        <p:txBody>
          <a:bodyPr vert="horz" lIns="90000" tIns="46800" rIns="90000" bIns="46800" rtlCol="0">
            <a:spAutoFit/>
          </a:bodyPr>
          <a:lstStyle>
            <a:lvl1pPr indent="0">
              <a:lnSpc>
                <a:spcPct val="112000"/>
              </a:lnSpc>
              <a:spcBef>
                <a:spcPts val="0"/>
              </a:spcBef>
              <a:buFont typeface="Arial" panose="020B0604020202020204" pitchFamily="34" charset="0"/>
              <a:buNone/>
              <a:defRPr sz="2200"/>
            </a:lvl1pPr>
            <a:lvl2pPr marL="534988" indent="-263525">
              <a:lnSpc>
                <a:spcPct val="112000"/>
              </a:lnSpc>
              <a:spcBef>
                <a:spcPts val="0"/>
              </a:spcBef>
              <a:buFont typeface="Symbol" panose="05050102010706020507" pitchFamily="18" charset="2"/>
              <a:buChar char="-"/>
              <a:tabLst/>
              <a:defRPr sz="2200"/>
            </a:lvl2pPr>
            <a:lvl3pPr marL="806450" indent="-271463">
              <a:lnSpc>
                <a:spcPct val="112000"/>
              </a:lnSpc>
              <a:spcBef>
                <a:spcPts val="0"/>
              </a:spcBef>
              <a:buFont typeface="Symbol" panose="05050102010706020507" pitchFamily="18" charset="2"/>
              <a:buChar char="-"/>
              <a:tabLst/>
              <a:defRPr sz="2200"/>
            </a:lvl3pPr>
            <a:lvl4pPr marL="1076325" indent="-269875">
              <a:lnSpc>
                <a:spcPct val="112000"/>
              </a:lnSpc>
              <a:spcBef>
                <a:spcPts val="0"/>
              </a:spcBef>
              <a:buFont typeface="Symbol" panose="05050102010706020507" pitchFamily="18" charset="2"/>
              <a:buChar char="-"/>
              <a:defRPr sz="2200"/>
            </a:lvl4pPr>
            <a:lvl5pPr marL="1347788" indent="-271463">
              <a:lnSpc>
                <a:spcPct val="112000"/>
              </a:lnSpc>
              <a:spcBef>
                <a:spcPts val="0"/>
              </a:spcBef>
              <a:buFont typeface="Symbol" panose="05050102010706020507" pitchFamily="18" charset="2"/>
              <a:buChar char="-"/>
              <a:tabLst/>
              <a:defRPr sz="2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noProof="0" dirty="0"/>
              <a:t>Methodology</a:t>
            </a:r>
          </a:p>
        </p:txBody>
      </p:sp>
      <p:sp>
        <p:nvSpPr>
          <p:cNvPr id="9" name="Textplatzhalter 4">
            <a:extLst>
              <a:ext uri="{FF2B5EF4-FFF2-40B4-BE49-F238E27FC236}">
                <a16:creationId xmlns:a16="http://schemas.microsoft.com/office/drawing/2014/main" id="{C28FC7C3-2C6F-848B-FCAE-B1F95B19BAE1}"/>
              </a:ext>
            </a:extLst>
          </p:cNvPr>
          <p:cNvSpPr txBox="1">
            <a:spLocks/>
          </p:cNvSpPr>
          <p:nvPr/>
        </p:nvSpPr>
        <p:spPr>
          <a:xfrm>
            <a:off x="550862" y="2411868"/>
            <a:ext cx="10982326" cy="453458"/>
          </a:xfrm>
          <a:prstGeom prst="rect">
            <a:avLst/>
          </a:prstGeom>
          <a:solidFill>
            <a:schemeClr val="accent2">
              <a:lumMod val="20000"/>
              <a:lumOff val="80000"/>
            </a:schemeClr>
          </a:solidFill>
        </p:spPr>
        <p:txBody>
          <a:bodyPr vert="horz" lIns="90000" tIns="46800" rIns="90000" bIns="46800" rtlCol="0">
            <a:spAutoFit/>
          </a:bodyPr>
          <a:lstStyle>
            <a:lvl1pPr indent="0">
              <a:lnSpc>
                <a:spcPct val="112000"/>
              </a:lnSpc>
              <a:spcBef>
                <a:spcPts val="0"/>
              </a:spcBef>
              <a:buFont typeface="Arial" panose="020B0604020202020204" pitchFamily="34" charset="0"/>
              <a:buNone/>
              <a:defRPr sz="2200"/>
            </a:lvl1pPr>
            <a:lvl2pPr marL="534988" indent="-263525">
              <a:lnSpc>
                <a:spcPct val="112000"/>
              </a:lnSpc>
              <a:spcBef>
                <a:spcPts val="0"/>
              </a:spcBef>
              <a:buFont typeface="Symbol" panose="05050102010706020507" pitchFamily="18" charset="2"/>
              <a:buChar char="-"/>
              <a:tabLst/>
              <a:defRPr sz="2200"/>
            </a:lvl2pPr>
            <a:lvl3pPr marL="806450" indent="-271463">
              <a:lnSpc>
                <a:spcPct val="112000"/>
              </a:lnSpc>
              <a:spcBef>
                <a:spcPts val="0"/>
              </a:spcBef>
              <a:buFont typeface="Symbol" panose="05050102010706020507" pitchFamily="18" charset="2"/>
              <a:buChar char="-"/>
              <a:tabLst/>
              <a:defRPr sz="2200"/>
            </a:lvl3pPr>
            <a:lvl4pPr marL="1076325" indent="-269875">
              <a:lnSpc>
                <a:spcPct val="112000"/>
              </a:lnSpc>
              <a:spcBef>
                <a:spcPts val="0"/>
              </a:spcBef>
              <a:buFont typeface="Symbol" panose="05050102010706020507" pitchFamily="18" charset="2"/>
              <a:buChar char="-"/>
              <a:defRPr sz="2200"/>
            </a:lvl4pPr>
            <a:lvl5pPr marL="1347788" indent="-271463">
              <a:lnSpc>
                <a:spcPct val="112000"/>
              </a:lnSpc>
              <a:spcBef>
                <a:spcPts val="0"/>
              </a:spcBef>
              <a:buFont typeface="Symbol" panose="05050102010706020507" pitchFamily="18" charset="2"/>
              <a:buChar char="-"/>
              <a:tabLst/>
              <a:defRPr sz="2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noProof="0" dirty="0"/>
              <a:t>Questionnaire</a:t>
            </a:r>
          </a:p>
        </p:txBody>
      </p:sp>
      <p:sp>
        <p:nvSpPr>
          <p:cNvPr id="10" name="Textplatzhalter 4">
            <a:extLst>
              <a:ext uri="{FF2B5EF4-FFF2-40B4-BE49-F238E27FC236}">
                <a16:creationId xmlns:a16="http://schemas.microsoft.com/office/drawing/2014/main" id="{26064980-C9AB-E7E4-CC51-3041CA45A0F2}"/>
              </a:ext>
            </a:extLst>
          </p:cNvPr>
          <p:cNvSpPr txBox="1">
            <a:spLocks/>
          </p:cNvSpPr>
          <p:nvPr/>
        </p:nvSpPr>
        <p:spPr>
          <a:xfrm>
            <a:off x="550862" y="3052951"/>
            <a:ext cx="10982326" cy="453458"/>
          </a:xfrm>
          <a:prstGeom prst="rect">
            <a:avLst/>
          </a:prstGeom>
          <a:solidFill>
            <a:schemeClr val="accent2">
              <a:lumMod val="20000"/>
              <a:lumOff val="80000"/>
            </a:schemeClr>
          </a:solidFill>
        </p:spPr>
        <p:txBody>
          <a:bodyPr vert="horz" lIns="90000" tIns="46800" rIns="90000" bIns="46800" rtlCol="0">
            <a:spAutoFit/>
          </a:bodyPr>
          <a:lstStyle>
            <a:lvl1pPr indent="0">
              <a:lnSpc>
                <a:spcPct val="112000"/>
              </a:lnSpc>
              <a:spcBef>
                <a:spcPts val="0"/>
              </a:spcBef>
              <a:buFont typeface="Arial" panose="020B0604020202020204" pitchFamily="34" charset="0"/>
              <a:buNone/>
              <a:defRPr sz="2200"/>
            </a:lvl1pPr>
            <a:lvl2pPr marL="534988" indent="-263525">
              <a:lnSpc>
                <a:spcPct val="112000"/>
              </a:lnSpc>
              <a:spcBef>
                <a:spcPts val="0"/>
              </a:spcBef>
              <a:buFont typeface="Symbol" panose="05050102010706020507" pitchFamily="18" charset="2"/>
              <a:buChar char="-"/>
              <a:tabLst/>
              <a:defRPr sz="2200"/>
            </a:lvl2pPr>
            <a:lvl3pPr marL="806450" indent="-271463">
              <a:lnSpc>
                <a:spcPct val="112000"/>
              </a:lnSpc>
              <a:spcBef>
                <a:spcPts val="0"/>
              </a:spcBef>
              <a:buFont typeface="Symbol" panose="05050102010706020507" pitchFamily="18" charset="2"/>
              <a:buChar char="-"/>
              <a:tabLst/>
              <a:defRPr sz="2200"/>
            </a:lvl3pPr>
            <a:lvl4pPr marL="1076325" indent="-269875">
              <a:lnSpc>
                <a:spcPct val="112000"/>
              </a:lnSpc>
              <a:spcBef>
                <a:spcPts val="0"/>
              </a:spcBef>
              <a:buFont typeface="Symbol" panose="05050102010706020507" pitchFamily="18" charset="2"/>
              <a:buChar char="-"/>
              <a:defRPr sz="2200"/>
            </a:lvl4pPr>
            <a:lvl5pPr marL="1347788" indent="-271463">
              <a:lnSpc>
                <a:spcPct val="112000"/>
              </a:lnSpc>
              <a:spcBef>
                <a:spcPts val="0"/>
              </a:spcBef>
              <a:buFont typeface="Symbol" panose="05050102010706020507" pitchFamily="18" charset="2"/>
              <a:buChar char="-"/>
              <a:tabLst/>
              <a:defRPr sz="2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noProof="0" dirty="0"/>
              <a:t>Analyses &amp; results 2024</a:t>
            </a:r>
          </a:p>
        </p:txBody>
      </p:sp>
      <p:sp>
        <p:nvSpPr>
          <p:cNvPr id="11" name="Textplatzhalter 4">
            <a:extLst>
              <a:ext uri="{FF2B5EF4-FFF2-40B4-BE49-F238E27FC236}">
                <a16:creationId xmlns:a16="http://schemas.microsoft.com/office/drawing/2014/main" id="{84DCFBF1-F290-2EEF-D9E5-35F78978F6D9}"/>
              </a:ext>
            </a:extLst>
          </p:cNvPr>
          <p:cNvSpPr txBox="1">
            <a:spLocks/>
          </p:cNvSpPr>
          <p:nvPr/>
        </p:nvSpPr>
        <p:spPr>
          <a:xfrm>
            <a:off x="550862" y="3694034"/>
            <a:ext cx="10982326" cy="453458"/>
          </a:xfrm>
          <a:prstGeom prst="rect">
            <a:avLst/>
          </a:prstGeom>
          <a:solidFill>
            <a:schemeClr val="accent2">
              <a:lumMod val="20000"/>
              <a:lumOff val="80000"/>
            </a:schemeClr>
          </a:solidFill>
        </p:spPr>
        <p:txBody>
          <a:bodyPr vert="horz" lIns="90000" tIns="46800" rIns="90000" bIns="46800" rtlCol="0">
            <a:spAutoFit/>
          </a:bodyPr>
          <a:lstStyle>
            <a:lvl1pPr indent="0">
              <a:lnSpc>
                <a:spcPct val="112000"/>
              </a:lnSpc>
              <a:spcBef>
                <a:spcPts val="0"/>
              </a:spcBef>
              <a:buFont typeface="Arial" panose="020B0604020202020204" pitchFamily="34" charset="0"/>
              <a:buNone/>
              <a:defRPr sz="2200"/>
            </a:lvl1pPr>
            <a:lvl2pPr marL="534988" indent="-263525">
              <a:lnSpc>
                <a:spcPct val="112000"/>
              </a:lnSpc>
              <a:spcBef>
                <a:spcPts val="0"/>
              </a:spcBef>
              <a:buFont typeface="Symbol" panose="05050102010706020507" pitchFamily="18" charset="2"/>
              <a:buChar char="-"/>
              <a:tabLst/>
              <a:defRPr sz="2200"/>
            </a:lvl2pPr>
            <a:lvl3pPr marL="806450" indent="-271463">
              <a:lnSpc>
                <a:spcPct val="112000"/>
              </a:lnSpc>
              <a:spcBef>
                <a:spcPts val="0"/>
              </a:spcBef>
              <a:buFont typeface="Symbol" panose="05050102010706020507" pitchFamily="18" charset="2"/>
              <a:buChar char="-"/>
              <a:tabLst/>
              <a:defRPr sz="2200"/>
            </a:lvl3pPr>
            <a:lvl4pPr marL="1076325" indent="-269875">
              <a:lnSpc>
                <a:spcPct val="112000"/>
              </a:lnSpc>
              <a:spcBef>
                <a:spcPts val="0"/>
              </a:spcBef>
              <a:buFont typeface="Symbol" panose="05050102010706020507" pitchFamily="18" charset="2"/>
              <a:buChar char="-"/>
              <a:defRPr sz="2200"/>
            </a:lvl4pPr>
            <a:lvl5pPr marL="1347788" indent="-271463">
              <a:lnSpc>
                <a:spcPct val="112000"/>
              </a:lnSpc>
              <a:spcBef>
                <a:spcPts val="0"/>
              </a:spcBef>
              <a:buFont typeface="Symbol" panose="05050102010706020507" pitchFamily="18" charset="2"/>
              <a:buChar char="-"/>
              <a:tabLst/>
              <a:defRPr sz="2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noProof="0" dirty="0"/>
              <a:t>Small Area Estimation Model</a:t>
            </a:r>
          </a:p>
        </p:txBody>
      </p:sp>
      <p:sp>
        <p:nvSpPr>
          <p:cNvPr id="12" name="Textplatzhalter 4">
            <a:extLst>
              <a:ext uri="{FF2B5EF4-FFF2-40B4-BE49-F238E27FC236}">
                <a16:creationId xmlns:a16="http://schemas.microsoft.com/office/drawing/2014/main" id="{D3276AEF-4DE3-534A-33BF-B80DBFAD0E48}"/>
              </a:ext>
            </a:extLst>
          </p:cNvPr>
          <p:cNvSpPr txBox="1">
            <a:spLocks/>
          </p:cNvSpPr>
          <p:nvPr/>
        </p:nvSpPr>
        <p:spPr>
          <a:xfrm>
            <a:off x="550862" y="4335117"/>
            <a:ext cx="10982326" cy="453458"/>
          </a:xfrm>
          <a:prstGeom prst="rect">
            <a:avLst/>
          </a:prstGeom>
          <a:solidFill>
            <a:schemeClr val="accent2">
              <a:lumMod val="20000"/>
              <a:lumOff val="80000"/>
            </a:schemeClr>
          </a:solidFill>
        </p:spPr>
        <p:txBody>
          <a:bodyPr vert="horz" lIns="90000" tIns="46800" rIns="90000" bIns="46800" rtlCol="0">
            <a:spAutoFit/>
          </a:bodyPr>
          <a:lstStyle>
            <a:lvl1pPr indent="0">
              <a:lnSpc>
                <a:spcPct val="112000"/>
              </a:lnSpc>
              <a:spcBef>
                <a:spcPts val="0"/>
              </a:spcBef>
              <a:buFont typeface="Arial" panose="020B0604020202020204" pitchFamily="34" charset="0"/>
              <a:buNone/>
              <a:defRPr sz="2200"/>
            </a:lvl1pPr>
            <a:lvl2pPr marL="534988" indent="-263525">
              <a:lnSpc>
                <a:spcPct val="112000"/>
              </a:lnSpc>
              <a:spcBef>
                <a:spcPts val="0"/>
              </a:spcBef>
              <a:buFont typeface="Symbol" panose="05050102010706020507" pitchFamily="18" charset="2"/>
              <a:buChar char="-"/>
              <a:tabLst/>
              <a:defRPr sz="2200"/>
            </a:lvl2pPr>
            <a:lvl3pPr marL="806450" indent="-271463">
              <a:lnSpc>
                <a:spcPct val="112000"/>
              </a:lnSpc>
              <a:spcBef>
                <a:spcPts val="0"/>
              </a:spcBef>
              <a:buFont typeface="Symbol" panose="05050102010706020507" pitchFamily="18" charset="2"/>
              <a:buChar char="-"/>
              <a:tabLst/>
              <a:defRPr sz="2200"/>
            </a:lvl3pPr>
            <a:lvl4pPr marL="1076325" indent="-269875">
              <a:lnSpc>
                <a:spcPct val="112000"/>
              </a:lnSpc>
              <a:spcBef>
                <a:spcPts val="0"/>
              </a:spcBef>
              <a:buFont typeface="Symbol" panose="05050102010706020507" pitchFamily="18" charset="2"/>
              <a:buChar char="-"/>
              <a:defRPr sz="2200"/>
            </a:lvl4pPr>
            <a:lvl5pPr marL="1347788" indent="-271463">
              <a:lnSpc>
                <a:spcPct val="112000"/>
              </a:lnSpc>
              <a:spcBef>
                <a:spcPts val="0"/>
              </a:spcBef>
              <a:buFont typeface="Symbol" panose="05050102010706020507" pitchFamily="18" charset="2"/>
              <a:buChar char="-"/>
              <a:tabLst/>
              <a:defRPr sz="2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noProof="0"/>
              <a:t>Conclusions</a:t>
            </a:r>
            <a:endParaRPr lang="en-GB" noProof="0" dirty="0"/>
          </a:p>
        </p:txBody>
      </p:sp>
    </p:spTree>
    <p:extLst>
      <p:ext uri="{BB962C8B-B14F-4D97-AF65-F5344CB8AC3E}">
        <p14:creationId xmlns:p14="http://schemas.microsoft.com/office/powerpoint/2010/main" val="3987873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3AC0466-9707-439D-B9C4-4D5D64415206}"/>
              </a:ext>
            </a:extLst>
          </p:cNvPr>
          <p:cNvSpPr>
            <a:spLocks noGrp="1"/>
          </p:cNvSpPr>
          <p:nvPr>
            <p:ph type="title"/>
          </p:nvPr>
        </p:nvSpPr>
        <p:spPr>
          <a:xfrm>
            <a:off x="550863" y="362815"/>
            <a:ext cx="10982325" cy="593112"/>
          </a:xfrm>
        </p:spPr>
        <p:txBody>
          <a:bodyPr/>
          <a:lstStyle/>
          <a:p>
            <a:r>
              <a:rPr lang="en-GB" noProof="0" dirty="0"/>
              <a:t>Measuring tourism acceptance </a:t>
            </a:r>
            <a:r>
              <a:rPr lang="en-GB" sz="3600" noProof="0" dirty="0"/>
              <a:t>–</a:t>
            </a:r>
            <a:r>
              <a:rPr lang="en-GB" noProof="0" dirty="0"/>
              <a:t> why? (1)</a:t>
            </a:r>
          </a:p>
        </p:txBody>
      </p:sp>
      <p:sp>
        <p:nvSpPr>
          <p:cNvPr id="10" name="Textplatzhalter 9">
            <a:extLst>
              <a:ext uri="{FF2B5EF4-FFF2-40B4-BE49-F238E27FC236}">
                <a16:creationId xmlns:a16="http://schemas.microsoft.com/office/drawing/2014/main" id="{DDAA9DC8-512D-4491-97D7-AA7CFA15F1E4}"/>
              </a:ext>
            </a:extLst>
          </p:cNvPr>
          <p:cNvSpPr>
            <a:spLocks noGrp="1"/>
          </p:cNvSpPr>
          <p:nvPr>
            <p:ph type="body" sz="quarter" idx="14"/>
          </p:nvPr>
        </p:nvSpPr>
        <p:spPr/>
        <p:txBody>
          <a:bodyPr/>
          <a:lstStyle/>
          <a:p>
            <a:r>
              <a:rPr lang="en-GB" noProof="0" dirty="0"/>
              <a:t>International standards</a:t>
            </a:r>
          </a:p>
        </p:txBody>
      </p:sp>
      <p:sp>
        <p:nvSpPr>
          <p:cNvPr id="18" name="Textplatzhalter 17">
            <a:extLst>
              <a:ext uri="{FF2B5EF4-FFF2-40B4-BE49-F238E27FC236}">
                <a16:creationId xmlns:a16="http://schemas.microsoft.com/office/drawing/2014/main" id="{9215A057-099D-408C-914A-E7DAA5669C6E}"/>
              </a:ext>
            </a:extLst>
          </p:cNvPr>
          <p:cNvSpPr>
            <a:spLocks noGrp="1"/>
          </p:cNvSpPr>
          <p:nvPr>
            <p:ph type="body" sz="quarter" idx="15"/>
          </p:nvPr>
        </p:nvSpPr>
        <p:spPr>
          <a:xfrm>
            <a:off x="511882" y="1448839"/>
            <a:ext cx="9218780" cy="5018939"/>
          </a:xfrm>
        </p:spPr>
        <p:txBody>
          <a:bodyPr/>
          <a:lstStyle/>
          <a:p>
            <a:pPr>
              <a:lnSpc>
                <a:spcPct val="100000"/>
              </a:lnSpc>
            </a:pPr>
            <a:r>
              <a:rPr lang="en-GB" sz="2000" noProof="0" dirty="0"/>
              <a:t>For years description and measurement of tourism solely by tourism flows and monetary contribution to economy </a:t>
            </a:r>
            <a:r>
              <a:rPr lang="en-GB" sz="2000" noProof="0" dirty="0">
                <a:sym typeface="Wingdings" panose="05000000000000000000" pitchFamily="2" charset="2"/>
              </a:rPr>
              <a:t> demand- and supply-side effects are perceived by local communities</a:t>
            </a:r>
          </a:p>
          <a:p>
            <a:pPr>
              <a:lnSpc>
                <a:spcPct val="100000"/>
              </a:lnSpc>
            </a:pPr>
            <a:endParaRPr lang="en-GB" sz="2000" dirty="0">
              <a:sym typeface="Wingdings" panose="05000000000000000000" pitchFamily="2" charset="2"/>
            </a:endParaRPr>
          </a:p>
          <a:p>
            <a:pPr>
              <a:lnSpc>
                <a:spcPct val="100000"/>
              </a:lnSpc>
            </a:pPr>
            <a:r>
              <a:rPr lang="en-GB" sz="2000" noProof="0" dirty="0">
                <a:sym typeface="Wingdings" panose="05000000000000000000" pitchFamily="2" charset="2"/>
              </a:rPr>
              <a:t>Awareness to </a:t>
            </a:r>
            <a:r>
              <a:rPr lang="en-GB" sz="2000" b="1" noProof="0" dirty="0">
                <a:sym typeface="Wingdings" panose="05000000000000000000" pitchFamily="2" charset="2"/>
              </a:rPr>
              <a:t>look beyond economic indicators </a:t>
            </a:r>
            <a:r>
              <a:rPr lang="en-GB" sz="2000" noProof="0" dirty="0">
                <a:sym typeface="Wingdings" panose="05000000000000000000" pitchFamily="2" charset="2"/>
              </a:rPr>
              <a:t>to describe tourism  obtain holistic picture of the phenomenon of tourism</a:t>
            </a:r>
          </a:p>
          <a:p>
            <a:pPr>
              <a:lnSpc>
                <a:spcPct val="100000"/>
              </a:lnSpc>
            </a:pPr>
            <a:endParaRPr lang="en-GB" sz="2000" noProof="0" dirty="0"/>
          </a:p>
          <a:p>
            <a:pPr>
              <a:lnSpc>
                <a:spcPct val="100000"/>
              </a:lnSpc>
            </a:pPr>
            <a:r>
              <a:rPr lang="en-GB" sz="2000" noProof="0" dirty="0"/>
              <a:t>Under Austrian leadership, a "</a:t>
            </a:r>
            <a:r>
              <a:rPr lang="en-GB" sz="2000" noProof="0" dirty="0">
                <a:solidFill>
                  <a:srgbClr val="B0063D"/>
                </a:solidFill>
              </a:rPr>
              <a:t>Statistical Framework for Measuring the Sustainability of Tourism</a:t>
            </a:r>
            <a:r>
              <a:rPr lang="en-GB" sz="2000" noProof="0" dirty="0"/>
              <a:t>" (SF-MST) was developed by UN Tourism, which is now the third statistical standard for tourism – after the “International Recommendations for Tourism Statistics” (IRTS) and the “Tourism Satellite Account” (TSA) – and valid for all UN member states. </a:t>
            </a:r>
          </a:p>
          <a:p>
            <a:pPr>
              <a:lnSpc>
                <a:spcPct val="100000"/>
              </a:lnSpc>
            </a:pPr>
            <a:endParaRPr lang="en-GB" sz="2000" noProof="0" dirty="0"/>
          </a:p>
          <a:p>
            <a:pPr>
              <a:lnSpc>
                <a:spcPct val="100000"/>
              </a:lnSpc>
            </a:pPr>
            <a:r>
              <a:rPr lang="en-GB" sz="2000" noProof="0" dirty="0"/>
              <a:t>With regard to “</a:t>
            </a:r>
            <a:r>
              <a:rPr lang="en-GB" sz="2000" noProof="0" dirty="0">
                <a:solidFill>
                  <a:srgbClr val="B0063D"/>
                </a:solidFill>
              </a:rPr>
              <a:t>Measuring the host community perspective</a:t>
            </a:r>
            <a:r>
              <a:rPr lang="en-GB" sz="2000" noProof="0" dirty="0"/>
              <a:t>”, the SF-MST states: </a:t>
            </a:r>
            <a:r>
              <a:rPr lang="en-GB" sz="2000" i="1" noProof="0" dirty="0"/>
              <a:t>“... The collection of data on the perceptions and acceptance of host communities would generally be undertaken using surveys of residents...</a:t>
            </a:r>
            <a:r>
              <a:rPr lang="en-GB" sz="2000" noProof="0" dirty="0"/>
              <a:t>" (see paragraph 5.51).</a:t>
            </a:r>
          </a:p>
        </p:txBody>
      </p:sp>
      <p:pic>
        <p:nvPicPr>
          <p:cNvPr id="6" name="Grafik 5">
            <a:hlinkClick r:id="rId3"/>
            <a:extLst>
              <a:ext uri="{FF2B5EF4-FFF2-40B4-BE49-F238E27FC236}">
                <a16:creationId xmlns:a16="http://schemas.microsoft.com/office/drawing/2014/main" id="{7E7B4948-8A3A-4824-AC77-C4B64218F3E6}"/>
              </a:ext>
            </a:extLst>
          </p:cNvPr>
          <p:cNvPicPr>
            <a:picLocks noChangeAspect="1"/>
          </p:cNvPicPr>
          <p:nvPr/>
        </p:nvPicPr>
        <p:blipFill rotWithShape="1">
          <a:blip r:embed="rId4"/>
          <a:srcRect l="3458" t="12591" r="85051" b="75013"/>
          <a:stretch/>
        </p:blipFill>
        <p:spPr>
          <a:xfrm>
            <a:off x="10048368" y="603578"/>
            <a:ext cx="1631750" cy="1113642"/>
          </a:xfrm>
          <a:prstGeom prst="rect">
            <a:avLst/>
          </a:prstGeom>
        </p:spPr>
      </p:pic>
      <p:pic>
        <p:nvPicPr>
          <p:cNvPr id="7" name="Grafik 6">
            <a:hlinkClick r:id="rId5"/>
            <a:extLst>
              <a:ext uri="{FF2B5EF4-FFF2-40B4-BE49-F238E27FC236}">
                <a16:creationId xmlns:a16="http://schemas.microsoft.com/office/drawing/2014/main" id="{3929E291-4775-4782-AA59-F52816658FA6}"/>
              </a:ext>
            </a:extLst>
          </p:cNvPr>
          <p:cNvPicPr>
            <a:picLocks noChangeAspect="1"/>
          </p:cNvPicPr>
          <p:nvPr/>
        </p:nvPicPr>
        <p:blipFill rotWithShape="1">
          <a:blip r:embed="rId6"/>
          <a:srcRect t="12433" r="32913" b="14179"/>
          <a:stretch/>
        </p:blipFill>
        <p:spPr>
          <a:xfrm>
            <a:off x="10058611" y="2244522"/>
            <a:ext cx="1611264" cy="957046"/>
          </a:xfrm>
          <a:prstGeom prst="rect">
            <a:avLst/>
          </a:prstGeom>
        </p:spPr>
      </p:pic>
      <p:pic>
        <p:nvPicPr>
          <p:cNvPr id="11" name="Grafik 10">
            <a:hlinkClick r:id="rId7"/>
            <a:extLst>
              <a:ext uri="{FF2B5EF4-FFF2-40B4-BE49-F238E27FC236}">
                <a16:creationId xmlns:a16="http://schemas.microsoft.com/office/drawing/2014/main" id="{698BAE83-9296-4A86-920C-C3896D8FD3A0}"/>
              </a:ext>
            </a:extLst>
          </p:cNvPr>
          <p:cNvPicPr>
            <a:picLocks noChangeAspect="1"/>
          </p:cNvPicPr>
          <p:nvPr/>
        </p:nvPicPr>
        <p:blipFill>
          <a:blip r:embed="rId8"/>
          <a:stretch>
            <a:fillRect/>
          </a:stretch>
        </p:blipFill>
        <p:spPr>
          <a:xfrm>
            <a:off x="10068854" y="3448962"/>
            <a:ext cx="1611264" cy="2276128"/>
          </a:xfrm>
          <a:prstGeom prst="rect">
            <a:avLst/>
          </a:prstGeom>
        </p:spPr>
      </p:pic>
    </p:spTree>
    <p:extLst>
      <p:ext uri="{BB962C8B-B14F-4D97-AF65-F5344CB8AC3E}">
        <p14:creationId xmlns:p14="http://schemas.microsoft.com/office/powerpoint/2010/main" val="2210846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496F4A20-AA92-A7E8-873B-82E628B207DA}"/>
              </a:ext>
            </a:extLst>
          </p:cNvPr>
          <p:cNvSpPr>
            <a:spLocks noGrp="1"/>
          </p:cNvSpPr>
          <p:nvPr>
            <p:ph type="body" sz="quarter" idx="14"/>
          </p:nvPr>
        </p:nvSpPr>
        <p:spPr/>
        <p:txBody>
          <a:bodyPr/>
          <a:lstStyle/>
          <a:p>
            <a:r>
              <a:rPr lang="en-GB" noProof="1"/>
              <a:t>National road to tourism acceptance indicator</a:t>
            </a:r>
          </a:p>
        </p:txBody>
      </p:sp>
      <p:sp>
        <p:nvSpPr>
          <p:cNvPr id="5" name="Textplatzhalter 4">
            <a:extLst>
              <a:ext uri="{FF2B5EF4-FFF2-40B4-BE49-F238E27FC236}">
                <a16:creationId xmlns:a16="http://schemas.microsoft.com/office/drawing/2014/main" id="{6D2067FE-02BC-888F-9788-37F4E3B4EB17}"/>
              </a:ext>
            </a:extLst>
          </p:cNvPr>
          <p:cNvSpPr>
            <a:spLocks noGrp="1"/>
          </p:cNvSpPr>
          <p:nvPr>
            <p:ph type="body" sz="quarter" idx="15"/>
          </p:nvPr>
        </p:nvSpPr>
        <p:spPr>
          <a:xfrm>
            <a:off x="550862" y="1493998"/>
            <a:ext cx="10982324" cy="4833055"/>
          </a:xfrm>
        </p:spPr>
        <p:txBody>
          <a:bodyPr/>
          <a:lstStyle/>
          <a:p>
            <a:pPr marL="0" indent="0">
              <a:buNone/>
            </a:pPr>
            <a:r>
              <a:rPr lang="en-GB" sz="2000" b="1" noProof="1"/>
              <a:t>Plan T – Masterplan for Tourism 2019 </a:t>
            </a:r>
          </a:p>
          <a:p>
            <a:pPr lvl="1"/>
            <a:r>
              <a:rPr lang="en-GB" sz="2000" noProof="1"/>
              <a:t>Development of sustainability indicators</a:t>
            </a:r>
          </a:p>
          <a:p>
            <a:pPr lvl="1"/>
            <a:r>
              <a:rPr lang="en-GB" sz="2000" noProof="1"/>
              <a:t>At this point no suitable indicator nationally or internationally for social pillar</a:t>
            </a:r>
          </a:p>
          <a:p>
            <a:pPr marL="271463" lvl="1" indent="0">
              <a:buNone/>
            </a:pPr>
            <a:endParaRPr lang="en-GB" sz="1000" noProof="1"/>
          </a:p>
          <a:p>
            <a:pPr marL="0" indent="0">
              <a:buNone/>
            </a:pPr>
            <a:r>
              <a:rPr lang="en-GB" sz="2000" b="1" noProof="1"/>
              <a:t>Government programme 2020-2024 </a:t>
            </a:r>
            <a:r>
              <a:rPr lang="en-GB" sz="2000" noProof="1"/>
              <a:t>and</a:t>
            </a:r>
            <a:r>
              <a:rPr lang="en-GB" sz="2000" b="1" noProof="1"/>
              <a:t> 2025-2029</a:t>
            </a:r>
          </a:p>
          <a:p>
            <a:pPr lvl="1"/>
            <a:r>
              <a:rPr lang="en-GB" sz="2000" noProof="1"/>
              <a:t>Consideration of new or expanded surveys by Statistics Austria (and financial resources) to provide data basis for indicators that cover the entire value chain and impact on the population</a:t>
            </a:r>
          </a:p>
          <a:p>
            <a:pPr lvl="1"/>
            <a:r>
              <a:rPr lang="en-US" sz="2000" noProof="1"/>
              <a:t>The results of the tourism acceptance measurement are regularly analyzed, including tourism policy measures to strengthen tourism acceptance</a:t>
            </a:r>
            <a:endParaRPr lang="en-GB" sz="2000" noProof="1"/>
          </a:p>
          <a:p>
            <a:pPr marL="271463" lvl="1" indent="0">
              <a:buNone/>
            </a:pPr>
            <a:endParaRPr lang="en-GB" sz="1000" noProof="1"/>
          </a:p>
          <a:p>
            <a:pPr marL="0" indent="0">
              <a:buNone/>
            </a:pPr>
            <a:r>
              <a:rPr lang="en-GB" sz="2000" b="1" noProof="1"/>
              <a:t>2020-2023: </a:t>
            </a:r>
            <a:r>
              <a:rPr lang="en-GB" sz="2000" noProof="1"/>
              <a:t>Extensive pilot studies on tourism acceptance by a private market research institute commissioned by the ministry </a:t>
            </a:r>
          </a:p>
          <a:p>
            <a:pPr marL="0" indent="0">
              <a:buNone/>
            </a:pPr>
            <a:endParaRPr lang="en-GB" sz="1000" noProof="1"/>
          </a:p>
          <a:p>
            <a:pPr marL="0" indent="0">
              <a:buNone/>
            </a:pPr>
            <a:r>
              <a:rPr lang="en-GB" sz="2000" b="1" noProof="1">
                <a:solidFill>
                  <a:srgbClr val="B0063D"/>
                </a:solidFill>
              </a:rPr>
              <a:t>Beginning of 2024: </a:t>
            </a:r>
            <a:r>
              <a:rPr lang="en-GB" sz="2000" noProof="1"/>
              <a:t>Amendmend of tourism demand ordinance (legal basis for demand statistic/Travel behaviour) to include tourism acceptance </a:t>
            </a:r>
          </a:p>
        </p:txBody>
      </p:sp>
      <p:sp>
        <p:nvSpPr>
          <p:cNvPr id="6" name="Titel 7">
            <a:extLst>
              <a:ext uri="{FF2B5EF4-FFF2-40B4-BE49-F238E27FC236}">
                <a16:creationId xmlns:a16="http://schemas.microsoft.com/office/drawing/2014/main" id="{60274F3E-4A9D-5591-3E0F-1145CE9E7D86}"/>
              </a:ext>
            </a:extLst>
          </p:cNvPr>
          <p:cNvSpPr>
            <a:spLocks noGrp="1"/>
          </p:cNvSpPr>
          <p:nvPr>
            <p:ph type="title"/>
          </p:nvPr>
        </p:nvSpPr>
        <p:spPr>
          <a:xfrm>
            <a:off x="550863" y="376238"/>
            <a:ext cx="10982325" cy="565150"/>
          </a:xfrm>
        </p:spPr>
        <p:txBody>
          <a:bodyPr/>
          <a:lstStyle/>
          <a:p>
            <a:r>
              <a:rPr lang="en-GB" noProof="1"/>
              <a:t>Measuring tourism acceptance </a:t>
            </a:r>
            <a:r>
              <a:rPr lang="en-GB" sz="3600" noProof="1"/>
              <a:t>–</a:t>
            </a:r>
            <a:r>
              <a:rPr lang="en-GB" noProof="1"/>
              <a:t> why? (2)</a:t>
            </a:r>
          </a:p>
        </p:txBody>
      </p:sp>
      <p:pic>
        <p:nvPicPr>
          <p:cNvPr id="7" name="Grafik 6">
            <a:hlinkClick r:id="rId2"/>
            <a:extLst>
              <a:ext uri="{FF2B5EF4-FFF2-40B4-BE49-F238E27FC236}">
                <a16:creationId xmlns:a16="http://schemas.microsoft.com/office/drawing/2014/main" id="{038C2649-7BD3-189E-FD4A-A7CA7C010062}"/>
              </a:ext>
            </a:extLst>
          </p:cNvPr>
          <p:cNvPicPr>
            <a:picLocks noChangeAspect="1"/>
          </p:cNvPicPr>
          <p:nvPr/>
        </p:nvPicPr>
        <p:blipFill>
          <a:blip r:embed="rId3"/>
          <a:stretch>
            <a:fillRect/>
          </a:stretch>
        </p:blipFill>
        <p:spPr>
          <a:xfrm>
            <a:off x="9920063" y="1493998"/>
            <a:ext cx="1721075" cy="1219412"/>
          </a:xfrm>
          <a:prstGeom prst="rect">
            <a:avLst/>
          </a:prstGeom>
        </p:spPr>
      </p:pic>
      <p:pic>
        <p:nvPicPr>
          <p:cNvPr id="8" name="Grafik 7">
            <a:hlinkClick r:id="rId4"/>
            <a:extLst>
              <a:ext uri="{FF2B5EF4-FFF2-40B4-BE49-F238E27FC236}">
                <a16:creationId xmlns:a16="http://schemas.microsoft.com/office/drawing/2014/main" id="{0CB8A58C-1B9C-2F5F-3A3C-9C161B2A8F9E}"/>
              </a:ext>
            </a:extLst>
          </p:cNvPr>
          <p:cNvPicPr>
            <a:picLocks noChangeAspect="1"/>
          </p:cNvPicPr>
          <p:nvPr/>
        </p:nvPicPr>
        <p:blipFill>
          <a:blip r:embed="rId5"/>
          <a:stretch>
            <a:fillRect/>
          </a:stretch>
        </p:blipFill>
        <p:spPr>
          <a:xfrm>
            <a:off x="11113144" y="3429000"/>
            <a:ext cx="840083" cy="1196067"/>
          </a:xfrm>
          <a:prstGeom prst="rect">
            <a:avLst/>
          </a:prstGeom>
          <a:ln>
            <a:solidFill>
              <a:srgbClr val="235578"/>
            </a:solidFill>
          </a:ln>
        </p:spPr>
      </p:pic>
    </p:spTree>
    <p:extLst>
      <p:ext uri="{BB962C8B-B14F-4D97-AF65-F5344CB8AC3E}">
        <p14:creationId xmlns:p14="http://schemas.microsoft.com/office/powerpoint/2010/main" val="4246148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61E01-9B6B-7011-E796-25D11B57F41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9207C5D-DEB9-4188-4EFA-51C473825E92}"/>
              </a:ext>
            </a:extLst>
          </p:cNvPr>
          <p:cNvSpPr>
            <a:spLocks noGrp="1"/>
          </p:cNvSpPr>
          <p:nvPr>
            <p:ph type="title"/>
          </p:nvPr>
        </p:nvSpPr>
        <p:spPr/>
        <p:txBody>
          <a:bodyPr/>
          <a:lstStyle/>
          <a:p>
            <a:r>
              <a:rPr lang="en-GB" noProof="0" dirty="0"/>
              <a:t>Agenda</a:t>
            </a:r>
          </a:p>
        </p:txBody>
      </p:sp>
      <p:sp>
        <p:nvSpPr>
          <p:cNvPr id="5" name="Textplatzhalter 4">
            <a:extLst>
              <a:ext uri="{FF2B5EF4-FFF2-40B4-BE49-F238E27FC236}">
                <a16:creationId xmlns:a16="http://schemas.microsoft.com/office/drawing/2014/main" id="{DDD60E02-5846-12C6-AD05-916C9ACCF2C6}"/>
              </a:ext>
            </a:extLst>
          </p:cNvPr>
          <p:cNvSpPr>
            <a:spLocks noGrp="1"/>
          </p:cNvSpPr>
          <p:nvPr>
            <p:ph type="body" sz="quarter" idx="15"/>
          </p:nvPr>
        </p:nvSpPr>
        <p:spPr>
          <a:xfrm>
            <a:off x="550862" y="1129702"/>
            <a:ext cx="10982326" cy="453458"/>
          </a:xfrm>
          <a:solidFill>
            <a:schemeClr val="accent2">
              <a:lumMod val="20000"/>
              <a:lumOff val="80000"/>
            </a:schemeClr>
          </a:solidFill>
        </p:spPr>
        <p:txBody>
          <a:bodyPr anchor="ctr"/>
          <a:lstStyle/>
          <a:p>
            <a:pPr marL="0" indent="0">
              <a:buNone/>
            </a:pPr>
            <a:r>
              <a:rPr lang="en-GB" noProof="0" dirty="0"/>
              <a:t>Measuring tourism acceptance – why? </a:t>
            </a:r>
          </a:p>
        </p:txBody>
      </p:sp>
      <p:sp>
        <p:nvSpPr>
          <p:cNvPr id="6" name="Textplatzhalter 4">
            <a:extLst>
              <a:ext uri="{FF2B5EF4-FFF2-40B4-BE49-F238E27FC236}">
                <a16:creationId xmlns:a16="http://schemas.microsoft.com/office/drawing/2014/main" id="{F28FB0CC-652B-C847-A7D4-39D148FEB4FE}"/>
              </a:ext>
            </a:extLst>
          </p:cNvPr>
          <p:cNvSpPr txBox="1">
            <a:spLocks/>
          </p:cNvSpPr>
          <p:nvPr/>
        </p:nvSpPr>
        <p:spPr>
          <a:xfrm>
            <a:off x="550862" y="1770785"/>
            <a:ext cx="10982326" cy="453458"/>
          </a:xfrm>
          <a:prstGeom prst="rect">
            <a:avLst/>
          </a:prstGeom>
          <a:solidFill>
            <a:srgbClr val="326996"/>
          </a:solidFill>
        </p:spPr>
        <p:txBody>
          <a:bodyPr vert="horz" lIns="90000" tIns="46800" rIns="90000" bIns="46800" rtlCol="0">
            <a:spAutoFit/>
          </a:bodyPr>
          <a:lstStyle>
            <a:lvl1pPr indent="0">
              <a:lnSpc>
                <a:spcPct val="112000"/>
              </a:lnSpc>
              <a:spcBef>
                <a:spcPts val="0"/>
              </a:spcBef>
              <a:buFont typeface="Arial" panose="020B0604020202020204" pitchFamily="34" charset="0"/>
              <a:buNone/>
              <a:defRPr sz="2200"/>
            </a:lvl1pPr>
            <a:lvl2pPr marL="534988" indent="-263525">
              <a:lnSpc>
                <a:spcPct val="112000"/>
              </a:lnSpc>
              <a:spcBef>
                <a:spcPts val="0"/>
              </a:spcBef>
              <a:buFont typeface="Symbol" panose="05050102010706020507" pitchFamily="18" charset="2"/>
              <a:buChar char="-"/>
              <a:tabLst/>
              <a:defRPr sz="2200"/>
            </a:lvl2pPr>
            <a:lvl3pPr marL="806450" indent="-271463">
              <a:lnSpc>
                <a:spcPct val="112000"/>
              </a:lnSpc>
              <a:spcBef>
                <a:spcPts val="0"/>
              </a:spcBef>
              <a:buFont typeface="Symbol" panose="05050102010706020507" pitchFamily="18" charset="2"/>
              <a:buChar char="-"/>
              <a:tabLst/>
              <a:defRPr sz="2200"/>
            </a:lvl3pPr>
            <a:lvl4pPr marL="1076325" indent="-269875">
              <a:lnSpc>
                <a:spcPct val="112000"/>
              </a:lnSpc>
              <a:spcBef>
                <a:spcPts val="0"/>
              </a:spcBef>
              <a:buFont typeface="Symbol" panose="05050102010706020507" pitchFamily="18" charset="2"/>
              <a:buChar char="-"/>
              <a:defRPr sz="2200"/>
            </a:lvl4pPr>
            <a:lvl5pPr marL="1347788" indent="-271463">
              <a:lnSpc>
                <a:spcPct val="112000"/>
              </a:lnSpc>
              <a:spcBef>
                <a:spcPts val="0"/>
              </a:spcBef>
              <a:buFont typeface="Symbol" panose="05050102010706020507" pitchFamily="18" charset="2"/>
              <a:buChar char="-"/>
              <a:tabLst/>
              <a:defRPr sz="2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noProof="0" dirty="0">
                <a:solidFill>
                  <a:schemeClr val="bg1"/>
                </a:solidFill>
              </a:rPr>
              <a:t>Methodology</a:t>
            </a:r>
          </a:p>
        </p:txBody>
      </p:sp>
      <p:sp>
        <p:nvSpPr>
          <p:cNvPr id="9" name="Textplatzhalter 4">
            <a:extLst>
              <a:ext uri="{FF2B5EF4-FFF2-40B4-BE49-F238E27FC236}">
                <a16:creationId xmlns:a16="http://schemas.microsoft.com/office/drawing/2014/main" id="{7642AEE3-53AA-C70C-5817-CA24233D6642}"/>
              </a:ext>
            </a:extLst>
          </p:cNvPr>
          <p:cNvSpPr txBox="1">
            <a:spLocks/>
          </p:cNvSpPr>
          <p:nvPr/>
        </p:nvSpPr>
        <p:spPr>
          <a:xfrm>
            <a:off x="550862" y="2411868"/>
            <a:ext cx="10982326" cy="453458"/>
          </a:xfrm>
          <a:prstGeom prst="rect">
            <a:avLst/>
          </a:prstGeom>
          <a:solidFill>
            <a:schemeClr val="accent2">
              <a:lumMod val="20000"/>
              <a:lumOff val="80000"/>
            </a:schemeClr>
          </a:solidFill>
        </p:spPr>
        <p:txBody>
          <a:bodyPr vert="horz" lIns="90000" tIns="46800" rIns="90000" bIns="46800" rtlCol="0">
            <a:spAutoFit/>
          </a:bodyPr>
          <a:lstStyle>
            <a:lvl1pPr indent="0">
              <a:lnSpc>
                <a:spcPct val="112000"/>
              </a:lnSpc>
              <a:spcBef>
                <a:spcPts val="0"/>
              </a:spcBef>
              <a:buFont typeface="Arial" panose="020B0604020202020204" pitchFamily="34" charset="0"/>
              <a:buNone/>
              <a:defRPr sz="2200"/>
            </a:lvl1pPr>
            <a:lvl2pPr marL="534988" indent="-263525">
              <a:lnSpc>
                <a:spcPct val="112000"/>
              </a:lnSpc>
              <a:spcBef>
                <a:spcPts val="0"/>
              </a:spcBef>
              <a:buFont typeface="Symbol" panose="05050102010706020507" pitchFamily="18" charset="2"/>
              <a:buChar char="-"/>
              <a:tabLst/>
              <a:defRPr sz="2200"/>
            </a:lvl2pPr>
            <a:lvl3pPr marL="806450" indent="-271463">
              <a:lnSpc>
                <a:spcPct val="112000"/>
              </a:lnSpc>
              <a:spcBef>
                <a:spcPts val="0"/>
              </a:spcBef>
              <a:buFont typeface="Symbol" panose="05050102010706020507" pitchFamily="18" charset="2"/>
              <a:buChar char="-"/>
              <a:tabLst/>
              <a:defRPr sz="2200"/>
            </a:lvl3pPr>
            <a:lvl4pPr marL="1076325" indent="-269875">
              <a:lnSpc>
                <a:spcPct val="112000"/>
              </a:lnSpc>
              <a:spcBef>
                <a:spcPts val="0"/>
              </a:spcBef>
              <a:buFont typeface="Symbol" panose="05050102010706020507" pitchFamily="18" charset="2"/>
              <a:buChar char="-"/>
              <a:defRPr sz="2200"/>
            </a:lvl4pPr>
            <a:lvl5pPr marL="1347788" indent="-271463">
              <a:lnSpc>
                <a:spcPct val="112000"/>
              </a:lnSpc>
              <a:spcBef>
                <a:spcPts val="0"/>
              </a:spcBef>
              <a:buFont typeface="Symbol" panose="05050102010706020507" pitchFamily="18" charset="2"/>
              <a:buChar char="-"/>
              <a:tabLst/>
              <a:defRPr sz="2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noProof="0" dirty="0"/>
              <a:t>Questionnaire</a:t>
            </a:r>
          </a:p>
        </p:txBody>
      </p:sp>
      <p:sp>
        <p:nvSpPr>
          <p:cNvPr id="10" name="Textplatzhalter 4">
            <a:extLst>
              <a:ext uri="{FF2B5EF4-FFF2-40B4-BE49-F238E27FC236}">
                <a16:creationId xmlns:a16="http://schemas.microsoft.com/office/drawing/2014/main" id="{2A7B16C6-235C-B2CA-7E17-6D3C5EDCAC0D}"/>
              </a:ext>
            </a:extLst>
          </p:cNvPr>
          <p:cNvSpPr txBox="1">
            <a:spLocks/>
          </p:cNvSpPr>
          <p:nvPr/>
        </p:nvSpPr>
        <p:spPr>
          <a:xfrm>
            <a:off x="550862" y="3052951"/>
            <a:ext cx="10982326" cy="453458"/>
          </a:xfrm>
          <a:prstGeom prst="rect">
            <a:avLst/>
          </a:prstGeom>
          <a:solidFill>
            <a:schemeClr val="accent2">
              <a:lumMod val="20000"/>
              <a:lumOff val="80000"/>
            </a:schemeClr>
          </a:solidFill>
        </p:spPr>
        <p:txBody>
          <a:bodyPr vert="horz" lIns="90000" tIns="46800" rIns="90000" bIns="46800" rtlCol="0">
            <a:spAutoFit/>
          </a:bodyPr>
          <a:lstStyle>
            <a:lvl1pPr indent="0">
              <a:lnSpc>
                <a:spcPct val="112000"/>
              </a:lnSpc>
              <a:spcBef>
                <a:spcPts val="0"/>
              </a:spcBef>
              <a:buFont typeface="Arial" panose="020B0604020202020204" pitchFamily="34" charset="0"/>
              <a:buNone/>
              <a:defRPr sz="2200"/>
            </a:lvl1pPr>
            <a:lvl2pPr marL="534988" indent="-263525">
              <a:lnSpc>
                <a:spcPct val="112000"/>
              </a:lnSpc>
              <a:spcBef>
                <a:spcPts val="0"/>
              </a:spcBef>
              <a:buFont typeface="Symbol" panose="05050102010706020507" pitchFamily="18" charset="2"/>
              <a:buChar char="-"/>
              <a:tabLst/>
              <a:defRPr sz="2200"/>
            </a:lvl2pPr>
            <a:lvl3pPr marL="806450" indent="-271463">
              <a:lnSpc>
                <a:spcPct val="112000"/>
              </a:lnSpc>
              <a:spcBef>
                <a:spcPts val="0"/>
              </a:spcBef>
              <a:buFont typeface="Symbol" panose="05050102010706020507" pitchFamily="18" charset="2"/>
              <a:buChar char="-"/>
              <a:tabLst/>
              <a:defRPr sz="2200"/>
            </a:lvl3pPr>
            <a:lvl4pPr marL="1076325" indent="-269875">
              <a:lnSpc>
                <a:spcPct val="112000"/>
              </a:lnSpc>
              <a:spcBef>
                <a:spcPts val="0"/>
              </a:spcBef>
              <a:buFont typeface="Symbol" panose="05050102010706020507" pitchFamily="18" charset="2"/>
              <a:buChar char="-"/>
              <a:defRPr sz="2200"/>
            </a:lvl4pPr>
            <a:lvl5pPr marL="1347788" indent="-271463">
              <a:lnSpc>
                <a:spcPct val="112000"/>
              </a:lnSpc>
              <a:spcBef>
                <a:spcPts val="0"/>
              </a:spcBef>
              <a:buFont typeface="Symbol" panose="05050102010706020507" pitchFamily="18" charset="2"/>
              <a:buChar char="-"/>
              <a:tabLst/>
              <a:defRPr sz="2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noProof="0" dirty="0"/>
              <a:t>Analyses &amp; results 2024</a:t>
            </a:r>
          </a:p>
        </p:txBody>
      </p:sp>
      <p:sp>
        <p:nvSpPr>
          <p:cNvPr id="11" name="Textplatzhalter 4">
            <a:extLst>
              <a:ext uri="{FF2B5EF4-FFF2-40B4-BE49-F238E27FC236}">
                <a16:creationId xmlns:a16="http://schemas.microsoft.com/office/drawing/2014/main" id="{952C00CA-AD27-E05E-528A-29640F0C8F18}"/>
              </a:ext>
            </a:extLst>
          </p:cNvPr>
          <p:cNvSpPr txBox="1">
            <a:spLocks/>
          </p:cNvSpPr>
          <p:nvPr/>
        </p:nvSpPr>
        <p:spPr>
          <a:xfrm>
            <a:off x="550862" y="3694034"/>
            <a:ext cx="10982326" cy="453458"/>
          </a:xfrm>
          <a:prstGeom prst="rect">
            <a:avLst/>
          </a:prstGeom>
          <a:solidFill>
            <a:schemeClr val="accent2">
              <a:lumMod val="20000"/>
              <a:lumOff val="80000"/>
            </a:schemeClr>
          </a:solidFill>
        </p:spPr>
        <p:txBody>
          <a:bodyPr vert="horz" lIns="90000" tIns="46800" rIns="90000" bIns="46800" rtlCol="0">
            <a:spAutoFit/>
          </a:bodyPr>
          <a:lstStyle>
            <a:lvl1pPr indent="0">
              <a:lnSpc>
                <a:spcPct val="112000"/>
              </a:lnSpc>
              <a:spcBef>
                <a:spcPts val="0"/>
              </a:spcBef>
              <a:buFont typeface="Arial" panose="020B0604020202020204" pitchFamily="34" charset="0"/>
              <a:buNone/>
              <a:defRPr sz="2200"/>
            </a:lvl1pPr>
            <a:lvl2pPr marL="534988" indent="-263525">
              <a:lnSpc>
                <a:spcPct val="112000"/>
              </a:lnSpc>
              <a:spcBef>
                <a:spcPts val="0"/>
              </a:spcBef>
              <a:buFont typeface="Symbol" panose="05050102010706020507" pitchFamily="18" charset="2"/>
              <a:buChar char="-"/>
              <a:tabLst/>
              <a:defRPr sz="2200"/>
            </a:lvl2pPr>
            <a:lvl3pPr marL="806450" indent="-271463">
              <a:lnSpc>
                <a:spcPct val="112000"/>
              </a:lnSpc>
              <a:spcBef>
                <a:spcPts val="0"/>
              </a:spcBef>
              <a:buFont typeface="Symbol" panose="05050102010706020507" pitchFamily="18" charset="2"/>
              <a:buChar char="-"/>
              <a:tabLst/>
              <a:defRPr sz="2200"/>
            </a:lvl3pPr>
            <a:lvl4pPr marL="1076325" indent="-269875">
              <a:lnSpc>
                <a:spcPct val="112000"/>
              </a:lnSpc>
              <a:spcBef>
                <a:spcPts val="0"/>
              </a:spcBef>
              <a:buFont typeface="Symbol" panose="05050102010706020507" pitchFamily="18" charset="2"/>
              <a:buChar char="-"/>
              <a:defRPr sz="2200"/>
            </a:lvl4pPr>
            <a:lvl5pPr marL="1347788" indent="-271463">
              <a:lnSpc>
                <a:spcPct val="112000"/>
              </a:lnSpc>
              <a:spcBef>
                <a:spcPts val="0"/>
              </a:spcBef>
              <a:buFont typeface="Symbol" panose="05050102010706020507" pitchFamily="18" charset="2"/>
              <a:buChar char="-"/>
              <a:tabLst/>
              <a:defRPr sz="2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noProof="0" dirty="0"/>
              <a:t>Small Area Estimation Model</a:t>
            </a:r>
          </a:p>
        </p:txBody>
      </p:sp>
      <p:sp>
        <p:nvSpPr>
          <p:cNvPr id="12" name="Textplatzhalter 4">
            <a:extLst>
              <a:ext uri="{FF2B5EF4-FFF2-40B4-BE49-F238E27FC236}">
                <a16:creationId xmlns:a16="http://schemas.microsoft.com/office/drawing/2014/main" id="{FD6055B9-B261-8CBD-EF76-D47C1E455C14}"/>
              </a:ext>
            </a:extLst>
          </p:cNvPr>
          <p:cNvSpPr txBox="1">
            <a:spLocks/>
          </p:cNvSpPr>
          <p:nvPr/>
        </p:nvSpPr>
        <p:spPr>
          <a:xfrm>
            <a:off x="550862" y="4335117"/>
            <a:ext cx="10982326" cy="453458"/>
          </a:xfrm>
          <a:prstGeom prst="rect">
            <a:avLst/>
          </a:prstGeom>
          <a:solidFill>
            <a:schemeClr val="accent2">
              <a:lumMod val="20000"/>
              <a:lumOff val="80000"/>
            </a:schemeClr>
          </a:solidFill>
        </p:spPr>
        <p:txBody>
          <a:bodyPr vert="horz" lIns="90000" tIns="46800" rIns="90000" bIns="46800" rtlCol="0">
            <a:spAutoFit/>
          </a:bodyPr>
          <a:lstStyle>
            <a:lvl1pPr indent="0">
              <a:lnSpc>
                <a:spcPct val="112000"/>
              </a:lnSpc>
              <a:spcBef>
                <a:spcPts val="0"/>
              </a:spcBef>
              <a:buFont typeface="Arial" panose="020B0604020202020204" pitchFamily="34" charset="0"/>
              <a:buNone/>
              <a:defRPr sz="2200"/>
            </a:lvl1pPr>
            <a:lvl2pPr marL="534988" indent="-263525">
              <a:lnSpc>
                <a:spcPct val="112000"/>
              </a:lnSpc>
              <a:spcBef>
                <a:spcPts val="0"/>
              </a:spcBef>
              <a:buFont typeface="Symbol" panose="05050102010706020507" pitchFamily="18" charset="2"/>
              <a:buChar char="-"/>
              <a:tabLst/>
              <a:defRPr sz="2200"/>
            </a:lvl2pPr>
            <a:lvl3pPr marL="806450" indent="-271463">
              <a:lnSpc>
                <a:spcPct val="112000"/>
              </a:lnSpc>
              <a:spcBef>
                <a:spcPts val="0"/>
              </a:spcBef>
              <a:buFont typeface="Symbol" panose="05050102010706020507" pitchFamily="18" charset="2"/>
              <a:buChar char="-"/>
              <a:tabLst/>
              <a:defRPr sz="2200"/>
            </a:lvl3pPr>
            <a:lvl4pPr marL="1076325" indent="-269875">
              <a:lnSpc>
                <a:spcPct val="112000"/>
              </a:lnSpc>
              <a:spcBef>
                <a:spcPts val="0"/>
              </a:spcBef>
              <a:buFont typeface="Symbol" panose="05050102010706020507" pitchFamily="18" charset="2"/>
              <a:buChar char="-"/>
              <a:defRPr sz="2200"/>
            </a:lvl4pPr>
            <a:lvl5pPr marL="1347788" indent="-271463">
              <a:lnSpc>
                <a:spcPct val="112000"/>
              </a:lnSpc>
              <a:spcBef>
                <a:spcPts val="0"/>
              </a:spcBef>
              <a:buFont typeface="Symbol" panose="05050102010706020507" pitchFamily="18" charset="2"/>
              <a:buChar char="-"/>
              <a:tabLst/>
              <a:defRPr sz="2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noProof="0"/>
              <a:t>Conclusions</a:t>
            </a:r>
            <a:endParaRPr lang="en-GB" noProof="0" dirty="0"/>
          </a:p>
        </p:txBody>
      </p:sp>
    </p:spTree>
    <p:extLst>
      <p:ext uri="{BB962C8B-B14F-4D97-AF65-F5344CB8AC3E}">
        <p14:creationId xmlns:p14="http://schemas.microsoft.com/office/powerpoint/2010/main" val="1512226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9CAAC6-090A-46D2-9392-E7866CFA2652}"/>
              </a:ext>
            </a:extLst>
          </p:cNvPr>
          <p:cNvSpPr>
            <a:spLocks noGrp="1"/>
          </p:cNvSpPr>
          <p:nvPr>
            <p:ph type="title"/>
          </p:nvPr>
        </p:nvSpPr>
        <p:spPr/>
        <p:txBody>
          <a:bodyPr/>
          <a:lstStyle/>
          <a:p>
            <a:r>
              <a:rPr lang="en-GB" noProof="0" dirty="0"/>
              <a:t>Methodology Facts – How, who and when?</a:t>
            </a:r>
          </a:p>
        </p:txBody>
      </p:sp>
      <p:sp>
        <p:nvSpPr>
          <p:cNvPr id="4" name="Textplatzhalter 3">
            <a:extLst>
              <a:ext uri="{FF2B5EF4-FFF2-40B4-BE49-F238E27FC236}">
                <a16:creationId xmlns:a16="http://schemas.microsoft.com/office/drawing/2014/main" id="{FB03F585-5BDB-4286-9648-E2845135F6BB}"/>
              </a:ext>
            </a:extLst>
          </p:cNvPr>
          <p:cNvSpPr>
            <a:spLocks noGrp="1"/>
          </p:cNvSpPr>
          <p:nvPr>
            <p:ph type="body" sz="quarter" idx="14"/>
          </p:nvPr>
        </p:nvSpPr>
        <p:spPr>
          <a:xfrm>
            <a:off x="550862" y="863499"/>
            <a:ext cx="10982325" cy="426913"/>
          </a:xfrm>
        </p:spPr>
        <p:txBody>
          <a:bodyPr/>
          <a:lstStyle/>
          <a:p>
            <a:r>
              <a:rPr lang="en-GB" sz="2400" noProof="0" dirty="0"/>
              <a:t>Tourism Acceptance – Add</a:t>
            </a:r>
            <a:r>
              <a:rPr lang="en-GB" sz="2400" dirty="0"/>
              <a:t>-on to tourism demand survey</a:t>
            </a:r>
            <a:endParaRPr lang="en-GB" sz="2400" noProof="0" dirty="0"/>
          </a:p>
        </p:txBody>
      </p:sp>
      <p:sp>
        <p:nvSpPr>
          <p:cNvPr id="9" name="Textplatzhalter 4">
            <a:extLst>
              <a:ext uri="{FF2B5EF4-FFF2-40B4-BE49-F238E27FC236}">
                <a16:creationId xmlns:a16="http://schemas.microsoft.com/office/drawing/2014/main" id="{E7DE78E4-FE40-422F-9890-C4ABE57AC99F}"/>
              </a:ext>
            </a:extLst>
          </p:cNvPr>
          <p:cNvSpPr txBox="1">
            <a:spLocks/>
          </p:cNvSpPr>
          <p:nvPr/>
        </p:nvSpPr>
        <p:spPr>
          <a:xfrm>
            <a:off x="7846038" y="2703152"/>
            <a:ext cx="3687415" cy="3164845"/>
          </a:xfrm>
          <a:prstGeom prst="rect">
            <a:avLst/>
          </a:prstGeom>
        </p:spPr>
        <p:txBody>
          <a:bodyPr vert="horz" lIns="90000" tIns="46800" rIns="90000" bIns="46800" rtlCol="0">
            <a:spAutoFit/>
          </a:bodyPr>
          <a:lstStyle>
            <a:lvl1pPr marL="228600" indent="-228600" algn="l" defTabSz="914400" rtl="0" eaLnBrk="1" latinLnBrk="0" hangingPunct="1">
              <a:lnSpc>
                <a:spcPct val="112000"/>
              </a:lnSpc>
              <a:spcBef>
                <a:spcPts val="0"/>
              </a:spcBef>
              <a:buFont typeface="Arial" panose="020B0604020202020204" pitchFamily="34" charset="0"/>
              <a:buChar char="•"/>
              <a:defRPr sz="2200" kern="1200">
                <a:solidFill>
                  <a:schemeClr val="tx1"/>
                </a:solidFill>
                <a:latin typeface="+mn-lt"/>
                <a:ea typeface="+mn-ea"/>
                <a:cs typeface="+mn-cs"/>
              </a:defRPr>
            </a:lvl1pPr>
            <a:lvl2pPr marL="534988" indent="-263525" algn="l" defTabSz="914400" rtl="0" eaLnBrk="1" latinLnBrk="0" hangingPunct="1">
              <a:lnSpc>
                <a:spcPct val="112000"/>
              </a:lnSpc>
              <a:spcBef>
                <a:spcPts val="0"/>
              </a:spcBef>
              <a:buFont typeface="Symbol" panose="05050102010706020507" pitchFamily="18" charset="2"/>
              <a:buChar char="-"/>
              <a:tabLst/>
              <a:defRPr sz="2200" kern="1200">
                <a:solidFill>
                  <a:schemeClr val="tx1"/>
                </a:solidFill>
                <a:latin typeface="+mn-lt"/>
                <a:ea typeface="+mn-ea"/>
                <a:cs typeface="+mn-cs"/>
              </a:defRPr>
            </a:lvl2pPr>
            <a:lvl3pPr marL="806450" indent="-271463" algn="l" defTabSz="914400" rtl="0" eaLnBrk="1" latinLnBrk="0" hangingPunct="1">
              <a:lnSpc>
                <a:spcPct val="112000"/>
              </a:lnSpc>
              <a:spcBef>
                <a:spcPts val="0"/>
              </a:spcBef>
              <a:buFont typeface="Symbol" panose="05050102010706020507" pitchFamily="18" charset="2"/>
              <a:buChar char="-"/>
              <a:tabLst/>
              <a:defRPr sz="2200" kern="1200">
                <a:solidFill>
                  <a:schemeClr val="tx1"/>
                </a:solidFill>
                <a:latin typeface="+mn-lt"/>
                <a:ea typeface="+mn-ea"/>
                <a:cs typeface="+mn-cs"/>
              </a:defRPr>
            </a:lvl3pPr>
            <a:lvl4pPr marL="1076325" indent="-269875" algn="l" defTabSz="914400" rtl="0" eaLnBrk="1" latinLnBrk="0" hangingPunct="1">
              <a:lnSpc>
                <a:spcPct val="112000"/>
              </a:lnSpc>
              <a:spcBef>
                <a:spcPts val="0"/>
              </a:spcBef>
              <a:buFont typeface="Symbol" panose="05050102010706020507" pitchFamily="18" charset="2"/>
              <a:buChar char="-"/>
              <a:defRPr sz="2200" kern="1200">
                <a:solidFill>
                  <a:schemeClr val="tx1"/>
                </a:solidFill>
                <a:latin typeface="+mn-lt"/>
                <a:ea typeface="+mn-ea"/>
                <a:cs typeface="+mn-cs"/>
              </a:defRPr>
            </a:lvl4pPr>
            <a:lvl5pPr marL="1347788" indent="-271463" algn="l" defTabSz="914400" rtl="0" eaLnBrk="1" latinLnBrk="0" hangingPunct="1">
              <a:lnSpc>
                <a:spcPct val="112000"/>
              </a:lnSpc>
              <a:spcBef>
                <a:spcPts val="0"/>
              </a:spcBef>
              <a:buFont typeface="Symbol" panose="05050102010706020507" pitchFamily="18" charset="2"/>
              <a:buChar char="-"/>
              <a:tabLst/>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0" name="Gruppieren 29">
            <a:extLst>
              <a:ext uri="{FF2B5EF4-FFF2-40B4-BE49-F238E27FC236}">
                <a16:creationId xmlns:a16="http://schemas.microsoft.com/office/drawing/2014/main" id="{8BD0F56B-7DE8-4D7E-82BE-FF8B708CA856}"/>
              </a:ext>
            </a:extLst>
          </p:cNvPr>
          <p:cNvGrpSpPr/>
          <p:nvPr/>
        </p:nvGrpSpPr>
        <p:grpSpPr>
          <a:xfrm>
            <a:off x="4304567" y="1486045"/>
            <a:ext cx="3527229" cy="4350256"/>
            <a:chOff x="550862" y="1913138"/>
            <a:chExt cx="3527229" cy="4350256"/>
          </a:xfrm>
        </p:grpSpPr>
        <p:sp>
          <p:nvSpPr>
            <p:cNvPr id="19" name="Textplatzhalter 4">
              <a:extLst>
                <a:ext uri="{FF2B5EF4-FFF2-40B4-BE49-F238E27FC236}">
                  <a16:creationId xmlns:a16="http://schemas.microsoft.com/office/drawing/2014/main" id="{8D2DE70E-B804-481E-81F6-30B14BC787A4}"/>
                </a:ext>
              </a:extLst>
            </p:cNvPr>
            <p:cNvSpPr txBox="1">
              <a:spLocks/>
            </p:cNvSpPr>
            <p:nvPr/>
          </p:nvSpPr>
          <p:spPr>
            <a:xfrm>
              <a:off x="557537" y="3023394"/>
              <a:ext cx="3520554" cy="3240000"/>
            </a:xfrm>
            <a:prstGeom prst="rect">
              <a:avLst/>
            </a:prstGeom>
            <a:solidFill>
              <a:schemeClr val="accent2">
                <a:lumMod val="20000"/>
                <a:lumOff val="80000"/>
              </a:schemeClr>
            </a:solidFill>
          </p:spPr>
          <p:txBody>
            <a:bodyPr vert="horz" lIns="90000" tIns="46800" rIns="90000" bIns="46800" rtlCol="0">
              <a:spAutoFit/>
            </a:bodyPr>
            <a:lstStyle>
              <a:lvl1pPr marL="228600" indent="-228600" algn="l" defTabSz="914400" rtl="0" eaLnBrk="1" latinLnBrk="0" hangingPunct="1">
                <a:lnSpc>
                  <a:spcPct val="112000"/>
                </a:lnSpc>
                <a:spcBef>
                  <a:spcPts val="0"/>
                </a:spcBef>
                <a:buFont typeface="Arial" panose="020B0604020202020204" pitchFamily="34" charset="0"/>
                <a:buChar char="•"/>
                <a:defRPr sz="2200" kern="1200">
                  <a:solidFill>
                    <a:schemeClr val="tx1"/>
                  </a:solidFill>
                  <a:latin typeface="+mn-lt"/>
                  <a:ea typeface="+mn-ea"/>
                  <a:cs typeface="+mn-cs"/>
                </a:defRPr>
              </a:lvl1pPr>
              <a:lvl2pPr marL="534988" indent="-263525" algn="l" defTabSz="914400" rtl="0" eaLnBrk="1" latinLnBrk="0" hangingPunct="1">
                <a:lnSpc>
                  <a:spcPct val="112000"/>
                </a:lnSpc>
                <a:spcBef>
                  <a:spcPts val="0"/>
                </a:spcBef>
                <a:buFont typeface="Symbol" panose="05050102010706020507" pitchFamily="18" charset="2"/>
                <a:buChar char="-"/>
                <a:tabLst/>
                <a:defRPr sz="2200" kern="1200">
                  <a:solidFill>
                    <a:schemeClr val="tx1"/>
                  </a:solidFill>
                  <a:latin typeface="+mn-lt"/>
                  <a:ea typeface="+mn-ea"/>
                  <a:cs typeface="+mn-cs"/>
                </a:defRPr>
              </a:lvl2pPr>
              <a:lvl3pPr marL="806450" indent="-271463" algn="l" defTabSz="914400" rtl="0" eaLnBrk="1" latinLnBrk="0" hangingPunct="1">
                <a:lnSpc>
                  <a:spcPct val="112000"/>
                </a:lnSpc>
                <a:spcBef>
                  <a:spcPts val="0"/>
                </a:spcBef>
                <a:buFont typeface="Symbol" panose="05050102010706020507" pitchFamily="18" charset="2"/>
                <a:buChar char="-"/>
                <a:tabLst/>
                <a:defRPr sz="2200" kern="1200">
                  <a:solidFill>
                    <a:schemeClr val="tx1"/>
                  </a:solidFill>
                  <a:latin typeface="+mn-lt"/>
                  <a:ea typeface="+mn-ea"/>
                  <a:cs typeface="+mn-cs"/>
                </a:defRPr>
              </a:lvl3pPr>
              <a:lvl4pPr marL="1076325" indent="-269875" algn="l" defTabSz="914400" rtl="0" eaLnBrk="1" latinLnBrk="0" hangingPunct="1">
                <a:lnSpc>
                  <a:spcPct val="112000"/>
                </a:lnSpc>
                <a:spcBef>
                  <a:spcPts val="0"/>
                </a:spcBef>
                <a:buFont typeface="Symbol" panose="05050102010706020507" pitchFamily="18" charset="2"/>
                <a:buChar char="-"/>
                <a:defRPr sz="2200" kern="1200">
                  <a:solidFill>
                    <a:schemeClr val="tx1"/>
                  </a:solidFill>
                  <a:latin typeface="+mn-lt"/>
                  <a:ea typeface="+mn-ea"/>
                  <a:cs typeface="+mn-cs"/>
                </a:defRPr>
              </a:lvl4pPr>
              <a:lvl5pPr marL="1347788" indent="-271463" algn="l" defTabSz="914400" rtl="0" eaLnBrk="1" latinLnBrk="0" hangingPunct="1">
                <a:lnSpc>
                  <a:spcPct val="112000"/>
                </a:lnSpc>
                <a:spcBef>
                  <a:spcPts val="0"/>
                </a:spcBef>
                <a:buFont typeface="Symbol" panose="05050102010706020507" pitchFamily="18" charset="2"/>
                <a:buChar char="-"/>
                <a:tabLst/>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2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Proportionally stratified random sample: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people who live in Austria and are between 15 and 85 years old</a:t>
              </a:r>
            </a:p>
            <a:p>
              <a:pPr marL="0" marR="0" lvl="0" indent="0" algn="l" defTabSz="914400" rtl="0" eaLnBrk="1" fontAlgn="auto" latinLnBrk="0" hangingPunct="1">
                <a:lnSpc>
                  <a:spcPct val="112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Sample from the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Central Register of Residents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(ZMR): 15 000 people with their main place of residence in Austria </a:t>
              </a:r>
            </a:p>
            <a:p>
              <a:pPr marL="0" marR="0" lvl="0" indent="0" algn="l" defTabSz="914400" rtl="0" eaLnBrk="1" fontAlgn="auto" latinLnBrk="0" hangingPunct="1">
                <a:lnSpc>
                  <a:spcPct val="112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Goal net-sample: 3 000/quarter  12 000/reporting year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Grafik 19">
              <a:extLst>
                <a:ext uri="{FF2B5EF4-FFF2-40B4-BE49-F238E27FC236}">
                  <a16:creationId xmlns:a16="http://schemas.microsoft.com/office/drawing/2014/main" id="{2CD58D62-3F0C-4B0A-BDD7-3F10D5FB92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1237" y="1913138"/>
              <a:ext cx="1366854" cy="1050320"/>
            </a:xfrm>
            <a:prstGeom prst="rect">
              <a:avLst/>
            </a:prstGeom>
          </p:spPr>
        </p:pic>
        <p:sp>
          <p:nvSpPr>
            <p:cNvPr id="26" name="Textfeld 25">
              <a:extLst>
                <a:ext uri="{FF2B5EF4-FFF2-40B4-BE49-F238E27FC236}">
                  <a16:creationId xmlns:a16="http://schemas.microsoft.com/office/drawing/2014/main" id="{C0C4EA91-EF2B-4561-972B-4092736D4B50}"/>
                </a:ext>
              </a:extLst>
            </p:cNvPr>
            <p:cNvSpPr txBox="1"/>
            <p:nvPr/>
          </p:nvSpPr>
          <p:spPr>
            <a:xfrm>
              <a:off x="550862" y="2677537"/>
              <a:ext cx="1528655" cy="399213"/>
            </a:xfrm>
            <a:prstGeom prst="rect">
              <a:avLst/>
            </a:prstGeom>
            <a:noFill/>
          </p:spPr>
          <p:txBody>
            <a:bodyPr wrap="square" lIns="90000" tIns="46800" rIns="90000" bIns="46800" rtlCol="0">
              <a:sp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2200" b="1" i="0" u="none" strike="noStrike" kern="1200" cap="none" spc="0" normalizeH="0" baseline="0" noProof="0" dirty="0">
                  <a:ln>
                    <a:noFill/>
                  </a:ln>
                  <a:solidFill>
                    <a:srgbClr val="417DB4">
                      <a:lumMod val="75000"/>
                    </a:srgbClr>
                  </a:solidFill>
                  <a:effectLst/>
                  <a:uLnTx/>
                  <a:uFillTx/>
                  <a:latin typeface="Calibri" panose="020F0502020204030204"/>
                  <a:ea typeface="+mn-ea"/>
                  <a:cs typeface="+mn-cs"/>
                </a:rPr>
                <a:t>Who?</a:t>
              </a:r>
            </a:p>
          </p:txBody>
        </p:sp>
      </p:grpSp>
      <p:grpSp>
        <p:nvGrpSpPr>
          <p:cNvPr id="31" name="Gruppieren 30">
            <a:extLst>
              <a:ext uri="{FF2B5EF4-FFF2-40B4-BE49-F238E27FC236}">
                <a16:creationId xmlns:a16="http://schemas.microsoft.com/office/drawing/2014/main" id="{71B54767-1BB0-4821-A31F-B568DCDEEB8B}"/>
              </a:ext>
            </a:extLst>
          </p:cNvPr>
          <p:cNvGrpSpPr/>
          <p:nvPr/>
        </p:nvGrpSpPr>
        <p:grpSpPr>
          <a:xfrm>
            <a:off x="8032114" y="1486045"/>
            <a:ext cx="3523892" cy="4351599"/>
            <a:chOff x="4281881" y="1911794"/>
            <a:chExt cx="3523892" cy="4351599"/>
          </a:xfrm>
        </p:grpSpPr>
        <p:sp>
          <p:nvSpPr>
            <p:cNvPr id="10" name="Textplatzhalter 4">
              <a:extLst>
                <a:ext uri="{FF2B5EF4-FFF2-40B4-BE49-F238E27FC236}">
                  <a16:creationId xmlns:a16="http://schemas.microsoft.com/office/drawing/2014/main" id="{E3DED31E-C5C5-4E42-950E-E05FF71AD1E9}"/>
                </a:ext>
              </a:extLst>
            </p:cNvPr>
            <p:cNvSpPr txBox="1">
              <a:spLocks/>
            </p:cNvSpPr>
            <p:nvPr/>
          </p:nvSpPr>
          <p:spPr>
            <a:xfrm>
              <a:off x="4285219" y="3023393"/>
              <a:ext cx="3520554" cy="3240000"/>
            </a:xfrm>
            <a:prstGeom prst="rect">
              <a:avLst/>
            </a:prstGeom>
            <a:solidFill>
              <a:schemeClr val="accent2">
                <a:lumMod val="20000"/>
                <a:lumOff val="80000"/>
              </a:schemeClr>
            </a:solidFill>
          </p:spPr>
          <p:txBody>
            <a:bodyPr vert="horz" lIns="90000" tIns="46800" rIns="90000" bIns="46800" rtlCol="0">
              <a:spAutoFit/>
            </a:bodyPr>
            <a:lstStyle>
              <a:lvl1pPr marL="228600" indent="-228600" algn="l" defTabSz="914400" rtl="0" eaLnBrk="1" latinLnBrk="0" hangingPunct="1">
                <a:lnSpc>
                  <a:spcPct val="112000"/>
                </a:lnSpc>
                <a:spcBef>
                  <a:spcPts val="0"/>
                </a:spcBef>
                <a:buFont typeface="Arial" panose="020B0604020202020204" pitchFamily="34" charset="0"/>
                <a:buChar char="•"/>
                <a:defRPr sz="2200" kern="1200">
                  <a:solidFill>
                    <a:schemeClr val="tx1"/>
                  </a:solidFill>
                  <a:latin typeface="+mn-lt"/>
                  <a:ea typeface="+mn-ea"/>
                  <a:cs typeface="+mn-cs"/>
                </a:defRPr>
              </a:lvl1pPr>
              <a:lvl2pPr marL="534988" indent="-263525" algn="l" defTabSz="914400" rtl="0" eaLnBrk="1" latinLnBrk="0" hangingPunct="1">
                <a:lnSpc>
                  <a:spcPct val="112000"/>
                </a:lnSpc>
                <a:spcBef>
                  <a:spcPts val="0"/>
                </a:spcBef>
                <a:buFont typeface="Symbol" panose="05050102010706020507" pitchFamily="18" charset="2"/>
                <a:buChar char="-"/>
                <a:tabLst/>
                <a:defRPr sz="2200" kern="1200">
                  <a:solidFill>
                    <a:schemeClr val="tx1"/>
                  </a:solidFill>
                  <a:latin typeface="+mn-lt"/>
                  <a:ea typeface="+mn-ea"/>
                  <a:cs typeface="+mn-cs"/>
                </a:defRPr>
              </a:lvl2pPr>
              <a:lvl3pPr marL="806450" indent="-271463" algn="l" defTabSz="914400" rtl="0" eaLnBrk="1" latinLnBrk="0" hangingPunct="1">
                <a:lnSpc>
                  <a:spcPct val="112000"/>
                </a:lnSpc>
                <a:spcBef>
                  <a:spcPts val="0"/>
                </a:spcBef>
                <a:buFont typeface="Symbol" panose="05050102010706020507" pitchFamily="18" charset="2"/>
                <a:buChar char="-"/>
                <a:tabLst/>
                <a:defRPr sz="2200" kern="1200">
                  <a:solidFill>
                    <a:schemeClr val="tx1"/>
                  </a:solidFill>
                  <a:latin typeface="+mn-lt"/>
                  <a:ea typeface="+mn-ea"/>
                  <a:cs typeface="+mn-cs"/>
                </a:defRPr>
              </a:lvl3pPr>
              <a:lvl4pPr marL="1076325" indent="-269875" algn="l" defTabSz="914400" rtl="0" eaLnBrk="1" latinLnBrk="0" hangingPunct="1">
                <a:lnSpc>
                  <a:spcPct val="112000"/>
                </a:lnSpc>
                <a:spcBef>
                  <a:spcPts val="0"/>
                </a:spcBef>
                <a:buFont typeface="Symbol" panose="05050102010706020507" pitchFamily="18" charset="2"/>
                <a:buChar char="-"/>
                <a:defRPr sz="2200" kern="1200">
                  <a:solidFill>
                    <a:schemeClr val="tx1"/>
                  </a:solidFill>
                  <a:latin typeface="+mn-lt"/>
                  <a:ea typeface="+mn-ea"/>
                  <a:cs typeface="+mn-cs"/>
                </a:defRPr>
              </a:lvl4pPr>
              <a:lvl5pPr marL="1347788" indent="-271463" algn="l" defTabSz="914400" rtl="0" eaLnBrk="1" latinLnBrk="0" hangingPunct="1">
                <a:lnSpc>
                  <a:spcPct val="112000"/>
                </a:lnSpc>
                <a:spcBef>
                  <a:spcPts val="0"/>
                </a:spcBef>
                <a:buFont typeface="Symbol" panose="05050102010706020507" pitchFamily="18" charset="2"/>
                <a:buChar char="-"/>
                <a:tabLst/>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2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Survey: </a:t>
              </a:r>
              <a:r>
                <a:rPr kumimoji="0" lang="en-GB" sz="1800" i="0" u="sng" strike="noStrike" kern="1200" cap="none" spc="0" normalizeH="0" baseline="0" noProof="0" dirty="0">
                  <a:ln>
                    <a:noFill/>
                  </a:ln>
                  <a:solidFill>
                    <a:prstClr val="black"/>
                  </a:solidFill>
                  <a:effectLst/>
                  <a:uLnTx/>
                  <a:uFillTx/>
                  <a:latin typeface="Calibri" panose="020F0502020204030204"/>
                  <a:ea typeface="+mn-ea"/>
                  <a:cs typeface="+mn-cs"/>
                </a:rPr>
                <a:t>Quarterly</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a:buFont typeface="Symbol" panose="05050102010706020507" pitchFamily="18" charset="2"/>
                <a:buChar cha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always following a quarter, a person is surveyed (e.g. 1st quarter survey in April) </a:t>
              </a:r>
            </a:p>
            <a:p>
              <a:pPr marL="0" marR="0" lvl="0" indent="0" algn="l" defTabSz="914400" rtl="0" eaLnBrk="1" fontAlgn="auto" latinLnBrk="0" hangingPunct="1">
                <a:lnSpc>
                  <a:spcPct val="112000"/>
                </a:lnSpc>
                <a:spcBef>
                  <a:spcPts val="0"/>
                </a:spcBef>
                <a:spcAft>
                  <a:spcPts val="0"/>
                </a:spcAft>
                <a:buClrTx/>
                <a:buSzTx/>
                <a:buFont typeface="Arial" panose="020B0604020202020204" pitchFamily="34" charset="0"/>
                <a:buNone/>
                <a:tabLst/>
                <a:defRPr/>
              </a:pPr>
              <a:endParaRPr lang="en-GB" sz="1800" dirty="0">
                <a:solidFill>
                  <a:prstClr val="black"/>
                </a:solidFill>
                <a:latin typeface="Calibri" panose="020F0502020204030204"/>
              </a:endParaRPr>
            </a:p>
            <a:p>
              <a:pPr marL="0" marR="0" lvl="0" indent="0" algn="l" defTabSz="914400" rtl="0" eaLnBrk="1" fontAlgn="auto" latinLnBrk="0" hangingPunct="1">
                <a:lnSpc>
                  <a:spcPct val="112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Results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rPr>
                <a:t>Annually</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91500" indent="-285750">
                <a:buFont typeface="Symbol" panose="05050102010706020507" pitchFamily="18" charset="2"/>
                <a:buChar cha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On national and federal province level</a:t>
              </a:r>
            </a:p>
            <a:p>
              <a:pPr marL="391500" indent="-285750">
                <a:buFont typeface="Symbol" panose="05050102010706020507" pitchFamily="18" charset="2"/>
                <a:buChar char="-"/>
              </a:pPr>
              <a:r>
                <a:rPr lang="en-GB" sz="1800" dirty="0">
                  <a:solidFill>
                    <a:prstClr val="black"/>
                  </a:solidFill>
                  <a:latin typeface="Calibri" panose="020F0502020204030204"/>
                </a:rPr>
                <a:t>Regional results possible, but limited</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Grafik 21">
              <a:extLst>
                <a:ext uri="{FF2B5EF4-FFF2-40B4-BE49-F238E27FC236}">
                  <a16:creationId xmlns:a16="http://schemas.microsoft.com/office/drawing/2014/main" id="{B38AECBE-8149-43F3-8C45-9EE86BA7EA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93431" y="1911794"/>
              <a:ext cx="1003315" cy="1038314"/>
            </a:xfrm>
            <a:prstGeom prst="rect">
              <a:avLst/>
            </a:prstGeom>
          </p:spPr>
        </p:pic>
        <p:sp>
          <p:nvSpPr>
            <p:cNvPr id="28" name="Textfeld 27">
              <a:extLst>
                <a:ext uri="{FF2B5EF4-FFF2-40B4-BE49-F238E27FC236}">
                  <a16:creationId xmlns:a16="http://schemas.microsoft.com/office/drawing/2014/main" id="{A41B3721-BAB6-471C-990A-351BD724D601}"/>
                </a:ext>
              </a:extLst>
            </p:cNvPr>
            <p:cNvSpPr txBox="1"/>
            <p:nvPr/>
          </p:nvSpPr>
          <p:spPr>
            <a:xfrm>
              <a:off x="4281881" y="2677537"/>
              <a:ext cx="1528655" cy="399213"/>
            </a:xfrm>
            <a:prstGeom prst="rect">
              <a:avLst/>
            </a:prstGeom>
            <a:noFill/>
          </p:spPr>
          <p:txBody>
            <a:bodyPr wrap="square" lIns="90000" tIns="46800" rIns="90000" bIns="46800" rtlCol="0">
              <a:sp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2200" b="1" i="0" u="none" strike="noStrike" kern="1200" cap="none" spc="0" normalizeH="0" baseline="0" noProof="0" dirty="0">
                  <a:ln>
                    <a:noFill/>
                  </a:ln>
                  <a:solidFill>
                    <a:srgbClr val="417DB4">
                      <a:lumMod val="75000"/>
                    </a:srgbClr>
                  </a:solidFill>
                  <a:effectLst/>
                  <a:uLnTx/>
                  <a:uFillTx/>
                  <a:latin typeface="Calibri" panose="020F0502020204030204"/>
                  <a:ea typeface="+mn-ea"/>
                  <a:cs typeface="+mn-cs"/>
                </a:rPr>
                <a:t>When?</a:t>
              </a:r>
            </a:p>
          </p:txBody>
        </p:sp>
      </p:grpSp>
      <p:grpSp>
        <p:nvGrpSpPr>
          <p:cNvPr id="32" name="Gruppieren 31">
            <a:extLst>
              <a:ext uri="{FF2B5EF4-FFF2-40B4-BE49-F238E27FC236}">
                <a16:creationId xmlns:a16="http://schemas.microsoft.com/office/drawing/2014/main" id="{43819C05-A7D3-4488-97F0-AAD44EDC2CB6}"/>
              </a:ext>
            </a:extLst>
          </p:cNvPr>
          <p:cNvGrpSpPr/>
          <p:nvPr/>
        </p:nvGrpSpPr>
        <p:grpSpPr>
          <a:xfrm>
            <a:off x="580358" y="1383524"/>
            <a:ext cx="3520555" cy="4456204"/>
            <a:chOff x="8012900" y="1807190"/>
            <a:chExt cx="3520555" cy="4456204"/>
          </a:xfrm>
        </p:grpSpPr>
        <p:sp>
          <p:nvSpPr>
            <p:cNvPr id="12" name="Textplatzhalter 4">
              <a:extLst>
                <a:ext uri="{FF2B5EF4-FFF2-40B4-BE49-F238E27FC236}">
                  <a16:creationId xmlns:a16="http://schemas.microsoft.com/office/drawing/2014/main" id="{BD981254-497A-4250-90A5-5CA117B7ED68}"/>
                </a:ext>
              </a:extLst>
            </p:cNvPr>
            <p:cNvSpPr txBox="1">
              <a:spLocks/>
            </p:cNvSpPr>
            <p:nvPr/>
          </p:nvSpPr>
          <p:spPr>
            <a:xfrm>
              <a:off x="8012901" y="3023394"/>
              <a:ext cx="3520554" cy="3240000"/>
            </a:xfrm>
            <a:prstGeom prst="rect">
              <a:avLst/>
            </a:prstGeom>
            <a:solidFill>
              <a:schemeClr val="accent2">
                <a:lumMod val="20000"/>
                <a:lumOff val="80000"/>
              </a:schemeClr>
            </a:solidFill>
          </p:spPr>
          <p:txBody>
            <a:bodyPr vert="horz" lIns="90000" tIns="46800" rIns="90000" bIns="46800" rtlCol="0">
              <a:spAutoFit/>
            </a:bodyPr>
            <a:lstStyle>
              <a:lvl1pPr marL="228600" indent="-228600" algn="l" defTabSz="914400" rtl="0" eaLnBrk="1" latinLnBrk="0" hangingPunct="1">
                <a:lnSpc>
                  <a:spcPct val="112000"/>
                </a:lnSpc>
                <a:spcBef>
                  <a:spcPts val="0"/>
                </a:spcBef>
                <a:buFont typeface="Arial" panose="020B0604020202020204" pitchFamily="34" charset="0"/>
                <a:buChar char="•"/>
                <a:defRPr sz="2200" kern="1200">
                  <a:solidFill>
                    <a:schemeClr val="tx1"/>
                  </a:solidFill>
                  <a:latin typeface="+mn-lt"/>
                  <a:ea typeface="+mn-ea"/>
                  <a:cs typeface="+mn-cs"/>
                </a:defRPr>
              </a:lvl1pPr>
              <a:lvl2pPr marL="534988" indent="-263525" algn="l" defTabSz="914400" rtl="0" eaLnBrk="1" latinLnBrk="0" hangingPunct="1">
                <a:lnSpc>
                  <a:spcPct val="112000"/>
                </a:lnSpc>
                <a:spcBef>
                  <a:spcPts val="0"/>
                </a:spcBef>
                <a:buFont typeface="Symbol" panose="05050102010706020507" pitchFamily="18" charset="2"/>
                <a:buChar char="-"/>
                <a:tabLst/>
                <a:defRPr sz="2200" kern="1200">
                  <a:solidFill>
                    <a:schemeClr val="tx1"/>
                  </a:solidFill>
                  <a:latin typeface="+mn-lt"/>
                  <a:ea typeface="+mn-ea"/>
                  <a:cs typeface="+mn-cs"/>
                </a:defRPr>
              </a:lvl2pPr>
              <a:lvl3pPr marL="806450" indent="-271463" algn="l" defTabSz="914400" rtl="0" eaLnBrk="1" latinLnBrk="0" hangingPunct="1">
                <a:lnSpc>
                  <a:spcPct val="112000"/>
                </a:lnSpc>
                <a:spcBef>
                  <a:spcPts val="0"/>
                </a:spcBef>
                <a:buFont typeface="Symbol" panose="05050102010706020507" pitchFamily="18" charset="2"/>
                <a:buChar char="-"/>
                <a:tabLst/>
                <a:defRPr sz="2200" kern="1200">
                  <a:solidFill>
                    <a:schemeClr val="tx1"/>
                  </a:solidFill>
                  <a:latin typeface="+mn-lt"/>
                  <a:ea typeface="+mn-ea"/>
                  <a:cs typeface="+mn-cs"/>
                </a:defRPr>
              </a:lvl3pPr>
              <a:lvl4pPr marL="1076325" indent="-269875" algn="l" defTabSz="914400" rtl="0" eaLnBrk="1" latinLnBrk="0" hangingPunct="1">
                <a:lnSpc>
                  <a:spcPct val="112000"/>
                </a:lnSpc>
                <a:spcBef>
                  <a:spcPts val="0"/>
                </a:spcBef>
                <a:buFont typeface="Symbol" panose="05050102010706020507" pitchFamily="18" charset="2"/>
                <a:buChar char="-"/>
                <a:defRPr sz="2200" kern="1200">
                  <a:solidFill>
                    <a:schemeClr val="tx1"/>
                  </a:solidFill>
                  <a:latin typeface="+mn-lt"/>
                  <a:ea typeface="+mn-ea"/>
                  <a:cs typeface="+mn-cs"/>
                </a:defRPr>
              </a:lvl4pPr>
              <a:lvl5pPr marL="1347788" indent="-271463" algn="l" defTabSz="914400" rtl="0" eaLnBrk="1" latinLnBrk="0" hangingPunct="1">
                <a:lnSpc>
                  <a:spcPct val="112000"/>
                </a:lnSpc>
                <a:spcBef>
                  <a:spcPts val="0"/>
                </a:spcBef>
                <a:buFont typeface="Symbol" panose="05050102010706020507" pitchFamily="18" charset="2"/>
                <a:buChar char="-"/>
                <a:tabLst/>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2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Voluntary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additional</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survey to the travel behaviour (tourism demand) survey and only for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CAWI</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participants</a:t>
              </a:r>
            </a:p>
            <a:p>
              <a:pPr marL="0" marR="0" lvl="0" indent="0" algn="l" defTabSz="914400" rtl="0" eaLnBrk="1" fontAlgn="auto" latinLnBrk="0" hangingPunct="1">
                <a:lnSpc>
                  <a:spcPct val="112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235578"/>
                  </a:solidFill>
                  <a:effectLst/>
                  <a:uLnTx/>
                  <a:uFillTx/>
                  <a:latin typeface="Calibri" panose="020F0502020204030204"/>
                  <a:ea typeface="+mn-ea"/>
                  <a:cs typeface="+mn-cs"/>
                </a:rPr>
                <a:t>ALL</a:t>
              </a:r>
              <a:r>
                <a:rPr kumimoji="0" lang="en-GB" sz="1800" b="0" i="0" u="none" strike="noStrike" kern="1200" cap="none" spc="0" normalizeH="0" baseline="0" noProof="0" dirty="0">
                  <a:ln>
                    <a:noFill/>
                  </a:ln>
                  <a:solidFill>
                    <a:srgbClr val="235578"/>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people in the sample are invited to complete the survey online</a:t>
              </a:r>
            </a:p>
            <a:p>
              <a:pPr marL="0" marR="0" lvl="0" indent="0" algn="l" defTabSz="914400" rtl="0" eaLnBrk="1" fontAlgn="auto" latinLnBrk="0" hangingPunct="1">
                <a:lnSpc>
                  <a:spcPct val="112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Only those who take part online are also asked about tourism acceptance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7" name="Grafik 26">
              <a:extLst>
                <a:ext uri="{FF2B5EF4-FFF2-40B4-BE49-F238E27FC236}">
                  <a16:creationId xmlns:a16="http://schemas.microsoft.com/office/drawing/2014/main" id="{C8BB86B2-A8EE-4C8B-8388-212DD7C334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5300000">
              <a:off x="10645751" y="2325220"/>
              <a:ext cx="1175361" cy="139302"/>
            </a:xfrm>
            <a:prstGeom prst="rect">
              <a:avLst/>
            </a:prstGeom>
          </p:spPr>
        </p:pic>
        <p:sp>
          <p:nvSpPr>
            <p:cNvPr id="29" name="Textfeld 28">
              <a:extLst>
                <a:ext uri="{FF2B5EF4-FFF2-40B4-BE49-F238E27FC236}">
                  <a16:creationId xmlns:a16="http://schemas.microsoft.com/office/drawing/2014/main" id="{30A6AD03-47C0-4ABC-82B1-A891B3E1CF91}"/>
                </a:ext>
              </a:extLst>
            </p:cNvPr>
            <p:cNvSpPr txBox="1"/>
            <p:nvPr/>
          </p:nvSpPr>
          <p:spPr>
            <a:xfrm>
              <a:off x="8012900" y="2677537"/>
              <a:ext cx="1528655" cy="399213"/>
            </a:xfrm>
            <a:prstGeom prst="rect">
              <a:avLst/>
            </a:prstGeom>
            <a:noFill/>
          </p:spPr>
          <p:txBody>
            <a:bodyPr wrap="square" lIns="90000" tIns="46800" rIns="90000" bIns="46800" rtlCol="0">
              <a:sp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2200" b="1" i="0" u="none" strike="noStrike" kern="1200" cap="none" spc="0" normalizeH="0" baseline="0" noProof="0" dirty="0">
                  <a:ln>
                    <a:noFill/>
                  </a:ln>
                  <a:solidFill>
                    <a:srgbClr val="417DB4">
                      <a:lumMod val="75000"/>
                    </a:srgbClr>
                  </a:solidFill>
                  <a:effectLst/>
                  <a:uLnTx/>
                  <a:uFillTx/>
                  <a:latin typeface="Calibri" panose="020F0502020204030204"/>
                  <a:ea typeface="+mn-ea"/>
                  <a:cs typeface="+mn-cs"/>
                </a:rPr>
                <a:t>How?</a:t>
              </a:r>
            </a:p>
          </p:txBody>
        </p:sp>
      </p:grpSp>
      <p:sp>
        <p:nvSpPr>
          <p:cNvPr id="18" name="Textfeld 17">
            <a:extLst>
              <a:ext uri="{FF2B5EF4-FFF2-40B4-BE49-F238E27FC236}">
                <a16:creationId xmlns:a16="http://schemas.microsoft.com/office/drawing/2014/main" id="{71D03564-970D-4106-8C27-817BC341165B}"/>
              </a:ext>
            </a:extLst>
          </p:cNvPr>
          <p:cNvSpPr txBox="1"/>
          <p:nvPr/>
        </p:nvSpPr>
        <p:spPr>
          <a:xfrm>
            <a:off x="580358" y="5932839"/>
            <a:ext cx="10975648" cy="388121"/>
          </a:xfrm>
          <a:prstGeom prst="rect">
            <a:avLst/>
          </a:prstGeom>
          <a:solidFill>
            <a:schemeClr val="accent2">
              <a:lumMod val="20000"/>
              <a:lumOff val="80000"/>
            </a:schemeClr>
          </a:solidFill>
        </p:spPr>
        <p:txBody>
          <a:bodyPr vert="horz" wrap="square" lIns="90000" tIns="46800" rIns="90000" bIns="46800" rtlCol="0" anchor="ctr">
            <a:spAutoFit/>
          </a:bodyPr>
          <a:lstStyle>
            <a:defPPr>
              <a:defRPr lang="de-DE"/>
            </a:defPPr>
            <a:lvl1pPr indent="0">
              <a:lnSpc>
                <a:spcPct val="112000"/>
              </a:lnSpc>
              <a:spcBef>
                <a:spcPts val="0"/>
              </a:spcBef>
              <a:buFont typeface="Arial" panose="020B0604020202020204" pitchFamily="34" charset="0"/>
              <a:buNone/>
              <a:defRPr u="sng"/>
            </a:lvl1pPr>
            <a:lvl2pPr marL="534988" indent="-263525">
              <a:lnSpc>
                <a:spcPct val="112000"/>
              </a:lnSpc>
              <a:spcBef>
                <a:spcPts val="0"/>
              </a:spcBef>
              <a:buFont typeface="Symbol" panose="05050102010706020507" pitchFamily="18" charset="2"/>
              <a:buChar char="-"/>
              <a:tabLst/>
              <a:defRPr sz="2200"/>
            </a:lvl2pPr>
            <a:lvl3pPr marL="806450" indent="-271463">
              <a:lnSpc>
                <a:spcPct val="112000"/>
              </a:lnSpc>
              <a:spcBef>
                <a:spcPts val="0"/>
              </a:spcBef>
              <a:buFont typeface="Symbol" panose="05050102010706020507" pitchFamily="18" charset="2"/>
              <a:buChar char="-"/>
              <a:tabLst/>
              <a:defRPr sz="2200"/>
            </a:lvl3pPr>
            <a:lvl4pPr marL="1076325" indent="-269875">
              <a:lnSpc>
                <a:spcPct val="112000"/>
              </a:lnSpc>
              <a:spcBef>
                <a:spcPts val="0"/>
              </a:spcBef>
              <a:buFont typeface="Symbol" panose="05050102010706020507" pitchFamily="18" charset="2"/>
              <a:buChar char="-"/>
              <a:defRPr sz="2200"/>
            </a:lvl4pPr>
            <a:lvl5pPr marL="1347788" indent="-271463">
              <a:lnSpc>
                <a:spcPct val="112000"/>
              </a:lnSpc>
              <a:spcBef>
                <a:spcPts val="0"/>
              </a:spcBef>
              <a:buFont typeface="Symbol" panose="05050102010706020507" pitchFamily="18" charset="2"/>
              <a:buChar char="-"/>
              <a:tabLst/>
              <a:defRPr sz="2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1" indent="0">
              <a:buNone/>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Legislation: </a:t>
            </a:r>
            <a:r>
              <a:rPr lang="en-GB" sz="1600" noProof="0" dirty="0">
                <a:hlinkClick r:id="rId9"/>
              </a:rPr>
              <a:t>Decree of the Federal Minister of Labor and Economy on statistics on demand and acceptance in the tourism sector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138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CD3468-BD4D-4459-B444-FC1B6D29DFA9}"/>
              </a:ext>
            </a:extLst>
          </p:cNvPr>
          <p:cNvSpPr>
            <a:spLocks noGrp="1"/>
          </p:cNvSpPr>
          <p:nvPr>
            <p:ph type="title"/>
          </p:nvPr>
        </p:nvSpPr>
        <p:spPr>
          <a:xfrm>
            <a:off x="550863" y="376665"/>
            <a:ext cx="10982325" cy="593112"/>
          </a:xfrm>
        </p:spPr>
        <p:txBody>
          <a:bodyPr/>
          <a:lstStyle/>
          <a:p>
            <a:pPr lvl="0">
              <a:defRPr/>
            </a:pPr>
            <a:r>
              <a:rPr lang="en-GB" sz="3600" noProof="0" dirty="0"/>
              <a:t>Data collection process</a:t>
            </a:r>
          </a:p>
        </p:txBody>
      </p:sp>
      <p:sp>
        <p:nvSpPr>
          <p:cNvPr id="4" name="Textplatzhalter 3">
            <a:extLst>
              <a:ext uri="{FF2B5EF4-FFF2-40B4-BE49-F238E27FC236}">
                <a16:creationId xmlns:a16="http://schemas.microsoft.com/office/drawing/2014/main" id="{63777E63-54D3-4F52-A5C9-5E3693EBB3FB}"/>
              </a:ext>
            </a:extLst>
          </p:cNvPr>
          <p:cNvSpPr>
            <a:spLocks noGrp="1"/>
          </p:cNvSpPr>
          <p:nvPr>
            <p:ph type="body" sz="quarter" idx="10"/>
          </p:nvPr>
        </p:nvSpPr>
        <p:spPr/>
        <p:txBody>
          <a:bodyPr/>
          <a:lstStyle/>
          <a:p>
            <a:endParaRPr lang="en-GB" noProof="0" dirty="0"/>
          </a:p>
        </p:txBody>
      </p:sp>
      <p:sp>
        <p:nvSpPr>
          <p:cNvPr id="5" name="Abgerundetes Rechteck 37">
            <a:extLst>
              <a:ext uri="{FF2B5EF4-FFF2-40B4-BE49-F238E27FC236}">
                <a16:creationId xmlns:a16="http://schemas.microsoft.com/office/drawing/2014/main" id="{4B082FAA-96DF-4A80-BADE-E024DB980734}"/>
              </a:ext>
            </a:extLst>
          </p:cNvPr>
          <p:cNvSpPr/>
          <p:nvPr/>
        </p:nvSpPr>
        <p:spPr>
          <a:xfrm>
            <a:off x="1413111" y="1522976"/>
            <a:ext cx="5180006" cy="421497"/>
          </a:xfrm>
          <a:prstGeom prst="roundRect">
            <a:avLst/>
          </a:prstGeom>
          <a:solidFill>
            <a:srgbClr val="32699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all" spc="0" normalizeH="0" baseline="0" noProof="0" dirty="0">
                <a:ln>
                  <a:noFill/>
                </a:ln>
                <a:solidFill>
                  <a:prstClr val="white"/>
                </a:solidFill>
                <a:effectLst/>
                <a:uLnTx/>
                <a:uFillTx/>
                <a:latin typeface="Calibri" panose="020F0502020204030204"/>
                <a:ea typeface="+mn-ea"/>
                <a:cs typeface="+mn-cs"/>
              </a:rPr>
              <a:t>sampling</a:t>
            </a:r>
          </a:p>
        </p:txBody>
      </p:sp>
      <p:sp>
        <p:nvSpPr>
          <p:cNvPr id="6" name="Pfeil: nach rechts gekrümmt 5">
            <a:extLst>
              <a:ext uri="{FF2B5EF4-FFF2-40B4-BE49-F238E27FC236}">
                <a16:creationId xmlns:a16="http://schemas.microsoft.com/office/drawing/2014/main" id="{1B945192-303A-4DF8-B275-192D6C9C66F4}"/>
              </a:ext>
            </a:extLst>
          </p:cNvPr>
          <p:cNvSpPr/>
          <p:nvPr/>
        </p:nvSpPr>
        <p:spPr>
          <a:xfrm>
            <a:off x="460243" y="1787557"/>
            <a:ext cx="854518" cy="835673"/>
          </a:xfrm>
          <a:prstGeom prst="curvedRightArrow">
            <a:avLst/>
          </a:prstGeom>
          <a:solidFill>
            <a:schemeClr val="bg1">
              <a:lumMod val="75000"/>
            </a:schemeClr>
          </a:solidFill>
          <a:ln>
            <a:solidFill>
              <a:srgbClr val="3269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202">
            <a:extLst>
              <a:ext uri="{FF2B5EF4-FFF2-40B4-BE49-F238E27FC236}">
                <a16:creationId xmlns:a16="http://schemas.microsoft.com/office/drawing/2014/main" id="{89CD33FA-ABFF-425E-8802-CD2ADE680298}"/>
              </a:ext>
            </a:extLst>
          </p:cNvPr>
          <p:cNvPicPr>
            <a:picLocks noChangeAspect="1" noChangeArrowheads="1"/>
          </p:cNvPicPr>
          <p:nvPr/>
        </p:nvPicPr>
        <p:blipFill>
          <a:blip r:embed="rId3" cstate="print"/>
          <a:srcRect/>
          <a:stretch>
            <a:fillRect/>
          </a:stretch>
        </p:blipFill>
        <p:spPr bwMode="auto">
          <a:xfrm>
            <a:off x="10579045" y="5570584"/>
            <a:ext cx="1187955" cy="521370"/>
          </a:xfrm>
          <a:prstGeom prst="rect">
            <a:avLst/>
          </a:prstGeom>
          <a:solidFill>
            <a:srgbClr val="FFFF99"/>
          </a:solidFill>
          <a:ln w="9525">
            <a:noFill/>
            <a:miter lim="800000"/>
            <a:headEnd/>
            <a:tailEnd/>
          </a:ln>
        </p:spPr>
      </p:pic>
      <p:pic>
        <p:nvPicPr>
          <p:cNvPr id="8" name="Grafik 7">
            <a:extLst>
              <a:ext uri="{FF2B5EF4-FFF2-40B4-BE49-F238E27FC236}">
                <a16:creationId xmlns:a16="http://schemas.microsoft.com/office/drawing/2014/main" id="{9DAE30FA-A0B4-4511-B867-EC902137BF0D}"/>
              </a:ext>
            </a:extLst>
          </p:cNvPr>
          <p:cNvPicPr>
            <a:picLocks noChangeAspect="1"/>
          </p:cNvPicPr>
          <p:nvPr/>
        </p:nvPicPr>
        <p:blipFill rotWithShape="1">
          <a:blip r:embed="rId4"/>
          <a:srcRect l="18637" t="12473" r="61818" b="74591"/>
          <a:stretch/>
        </p:blipFill>
        <p:spPr>
          <a:xfrm>
            <a:off x="6576614" y="5664269"/>
            <a:ext cx="1361278" cy="489201"/>
          </a:xfrm>
          <a:prstGeom prst="rect">
            <a:avLst/>
          </a:prstGeom>
        </p:spPr>
      </p:pic>
      <p:pic>
        <p:nvPicPr>
          <p:cNvPr id="9" name="Picture 12" descr="Datei:OECD logo.svg – Wikipedia">
            <a:extLst>
              <a:ext uri="{FF2B5EF4-FFF2-40B4-BE49-F238E27FC236}">
                <a16:creationId xmlns:a16="http://schemas.microsoft.com/office/drawing/2014/main" id="{546B7591-E17B-4206-A559-7D9BA96501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2284" y="5709916"/>
            <a:ext cx="1349054" cy="342569"/>
          </a:xfrm>
          <a:prstGeom prst="rect">
            <a:avLst/>
          </a:prstGeom>
          <a:noFill/>
          <a:extLst>
            <a:ext uri="{909E8E84-426E-40DD-AFC4-6F175D3DCCD1}">
              <a14:hiddenFill xmlns:a14="http://schemas.microsoft.com/office/drawing/2010/main">
                <a:solidFill>
                  <a:srgbClr val="FFFFFF"/>
                </a:solidFill>
              </a14:hiddenFill>
            </a:ext>
          </a:extLst>
        </p:spPr>
      </p:pic>
      <p:sp>
        <p:nvSpPr>
          <p:cNvPr id="10" name="Abgerundetes Rechteck 37">
            <a:extLst>
              <a:ext uri="{FF2B5EF4-FFF2-40B4-BE49-F238E27FC236}">
                <a16:creationId xmlns:a16="http://schemas.microsoft.com/office/drawing/2014/main" id="{06277D85-1104-4560-89D2-F6490501FC7E}"/>
              </a:ext>
            </a:extLst>
          </p:cNvPr>
          <p:cNvSpPr/>
          <p:nvPr/>
        </p:nvSpPr>
        <p:spPr>
          <a:xfrm>
            <a:off x="2077247" y="2198369"/>
            <a:ext cx="5180006" cy="421497"/>
          </a:xfrm>
          <a:prstGeom prst="roundRect">
            <a:avLst/>
          </a:prstGeom>
          <a:solidFill>
            <a:srgbClr val="32699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all" spc="0" normalizeH="0" baseline="0" noProof="0" dirty="0">
                <a:ln>
                  <a:noFill/>
                </a:ln>
                <a:solidFill>
                  <a:prstClr val="white"/>
                </a:solidFill>
                <a:effectLst/>
                <a:uLnTx/>
                <a:uFillTx/>
                <a:latin typeface="Calibri" panose="020F0502020204030204"/>
                <a:ea typeface="+mn-ea"/>
                <a:cs typeface="+mn-cs"/>
              </a:rPr>
              <a:t>Postal invitation to Interview + reminder</a:t>
            </a:r>
          </a:p>
        </p:txBody>
      </p:sp>
      <p:sp>
        <p:nvSpPr>
          <p:cNvPr id="11" name="Abgerundetes Rechteck 37">
            <a:extLst>
              <a:ext uri="{FF2B5EF4-FFF2-40B4-BE49-F238E27FC236}">
                <a16:creationId xmlns:a16="http://schemas.microsoft.com/office/drawing/2014/main" id="{FFC778EE-E18C-4B5B-8D55-78EEB4D665DA}"/>
              </a:ext>
            </a:extLst>
          </p:cNvPr>
          <p:cNvSpPr/>
          <p:nvPr/>
        </p:nvSpPr>
        <p:spPr>
          <a:xfrm>
            <a:off x="3214988" y="2826372"/>
            <a:ext cx="5180006" cy="421497"/>
          </a:xfrm>
          <a:prstGeom prst="roundRect">
            <a:avLst/>
          </a:prstGeom>
          <a:solidFill>
            <a:srgbClr val="32699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all" spc="0" normalizeH="0" baseline="0" noProof="0" dirty="0">
                <a:ln>
                  <a:noFill/>
                </a:ln>
                <a:solidFill>
                  <a:prstClr val="white"/>
                </a:solidFill>
                <a:effectLst/>
                <a:uLnTx/>
                <a:uFillTx/>
                <a:latin typeface="Calibri" panose="020F0502020204030204"/>
                <a:ea typeface="+mn-ea"/>
                <a:cs typeface="+mn-cs"/>
              </a:rPr>
              <a:t>Survey phase           CAWI </a:t>
            </a:r>
          </a:p>
        </p:txBody>
      </p:sp>
      <p:sp>
        <p:nvSpPr>
          <p:cNvPr id="12" name="Abgerundetes Rechteck 37">
            <a:extLst>
              <a:ext uri="{FF2B5EF4-FFF2-40B4-BE49-F238E27FC236}">
                <a16:creationId xmlns:a16="http://schemas.microsoft.com/office/drawing/2014/main" id="{AF65FC8A-940C-4906-A3EF-2DAF2C374032}"/>
              </a:ext>
            </a:extLst>
          </p:cNvPr>
          <p:cNvSpPr/>
          <p:nvPr/>
        </p:nvSpPr>
        <p:spPr>
          <a:xfrm>
            <a:off x="4307400" y="3461035"/>
            <a:ext cx="5180006" cy="421497"/>
          </a:xfrm>
          <a:prstGeom prst="roundRect">
            <a:avLst/>
          </a:prstGeom>
          <a:solidFill>
            <a:srgbClr val="32699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all" spc="0" normalizeH="0" baseline="0" noProof="0" dirty="0">
                <a:ln>
                  <a:noFill/>
                </a:ln>
                <a:solidFill>
                  <a:prstClr val="white"/>
                </a:solidFill>
                <a:effectLst/>
                <a:uLnTx/>
                <a:uFillTx/>
                <a:latin typeface="Calibri" panose="020F0502020204030204"/>
                <a:ea typeface="+mn-ea"/>
                <a:cs typeface="+mn-cs"/>
              </a:rPr>
              <a:t>Plausibility checks</a:t>
            </a:r>
          </a:p>
        </p:txBody>
      </p:sp>
      <p:sp>
        <p:nvSpPr>
          <p:cNvPr id="13" name="Abgerundetes Rechteck 37">
            <a:extLst>
              <a:ext uri="{FF2B5EF4-FFF2-40B4-BE49-F238E27FC236}">
                <a16:creationId xmlns:a16="http://schemas.microsoft.com/office/drawing/2014/main" id="{8DF66F1B-C549-4C1C-A8E6-2088A81BDA42}"/>
              </a:ext>
            </a:extLst>
          </p:cNvPr>
          <p:cNvSpPr/>
          <p:nvPr/>
        </p:nvSpPr>
        <p:spPr>
          <a:xfrm>
            <a:off x="5598729" y="4101091"/>
            <a:ext cx="5180006" cy="421497"/>
          </a:xfrm>
          <a:prstGeom prst="roundRect">
            <a:avLst/>
          </a:prstGeom>
          <a:solidFill>
            <a:srgbClr val="32699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all" spc="0" normalizeH="0" baseline="0" noProof="0" dirty="0">
                <a:ln>
                  <a:noFill/>
                </a:ln>
                <a:solidFill>
                  <a:prstClr val="white"/>
                </a:solidFill>
                <a:effectLst/>
                <a:uLnTx/>
                <a:uFillTx/>
                <a:latin typeface="Calibri" panose="020F0502020204030204"/>
                <a:ea typeface="+mn-ea"/>
                <a:cs typeface="+mn-cs"/>
              </a:rPr>
              <a:t>weighting,</a:t>
            </a:r>
            <a:r>
              <a:rPr lang="en-GB" cap="all" noProof="0" dirty="0">
                <a:solidFill>
                  <a:prstClr val="white"/>
                </a:solidFill>
                <a:latin typeface="Calibri" panose="020F0502020204030204"/>
              </a:rPr>
              <a:t> grossing up</a:t>
            </a:r>
            <a:endParaRPr kumimoji="0" lang="en-GB" sz="1800" b="0" i="0" u="none" strike="noStrike" kern="1200" cap="all" spc="0" normalizeH="0" baseline="0" noProof="0" dirty="0">
              <a:ln>
                <a:noFill/>
              </a:ln>
              <a:solidFill>
                <a:prstClr val="white"/>
              </a:solidFill>
              <a:effectLst/>
              <a:uLnTx/>
              <a:uFillTx/>
              <a:latin typeface="Calibri" panose="020F0502020204030204"/>
              <a:ea typeface="+mn-ea"/>
              <a:cs typeface="+mn-cs"/>
            </a:endParaRPr>
          </a:p>
        </p:txBody>
      </p:sp>
      <p:sp>
        <p:nvSpPr>
          <p:cNvPr id="14" name="Pfeil: nach rechts gekrümmt 13">
            <a:extLst>
              <a:ext uri="{FF2B5EF4-FFF2-40B4-BE49-F238E27FC236}">
                <a16:creationId xmlns:a16="http://schemas.microsoft.com/office/drawing/2014/main" id="{C3764EB9-6C5A-46D2-B1B7-099E4C7B5537}"/>
              </a:ext>
            </a:extLst>
          </p:cNvPr>
          <p:cNvSpPr/>
          <p:nvPr/>
        </p:nvSpPr>
        <p:spPr>
          <a:xfrm>
            <a:off x="2183905" y="3163563"/>
            <a:ext cx="854518" cy="835673"/>
          </a:xfrm>
          <a:prstGeom prst="curvedRightArrow">
            <a:avLst/>
          </a:prstGeom>
          <a:solidFill>
            <a:schemeClr val="bg1">
              <a:lumMod val="75000"/>
            </a:schemeClr>
          </a:solidFill>
          <a:ln>
            <a:solidFill>
              <a:srgbClr val="3269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Pfeil: nach rechts gekrümmt 14">
            <a:extLst>
              <a:ext uri="{FF2B5EF4-FFF2-40B4-BE49-F238E27FC236}">
                <a16:creationId xmlns:a16="http://schemas.microsoft.com/office/drawing/2014/main" id="{B00C0BB2-573E-4CBD-B339-DBFC5602654D}"/>
              </a:ext>
            </a:extLst>
          </p:cNvPr>
          <p:cNvSpPr/>
          <p:nvPr/>
        </p:nvSpPr>
        <p:spPr>
          <a:xfrm flipH="1">
            <a:off x="8495309" y="2259277"/>
            <a:ext cx="709199" cy="835673"/>
          </a:xfrm>
          <a:prstGeom prst="curvedRightArrow">
            <a:avLst/>
          </a:prstGeom>
          <a:solidFill>
            <a:schemeClr val="bg1">
              <a:lumMod val="75000"/>
            </a:schemeClr>
          </a:solidFill>
          <a:ln>
            <a:solidFill>
              <a:srgbClr val="3269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Pfeil: nach rechts gekrümmt 15">
            <a:extLst>
              <a:ext uri="{FF2B5EF4-FFF2-40B4-BE49-F238E27FC236}">
                <a16:creationId xmlns:a16="http://schemas.microsoft.com/office/drawing/2014/main" id="{87B0147D-D26C-49F8-A055-4F0883E4487A}"/>
              </a:ext>
            </a:extLst>
          </p:cNvPr>
          <p:cNvSpPr/>
          <p:nvPr/>
        </p:nvSpPr>
        <p:spPr>
          <a:xfrm flipH="1">
            <a:off x="10904431" y="3491320"/>
            <a:ext cx="709199" cy="835673"/>
          </a:xfrm>
          <a:prstGeom prst="curvedRightArrow">
            <a:avLst/>
          </a:prstGeom>
          <a:solidFill>
            <a:schemeClr val="bg1">
              <a:lumMod val="75000"/>
            </a:schemeClr>
          </a:solidFill>
          <a:ln>
            <a:solidFill>
              <a:srgbClr val="3269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Abgerundetes Rechteck 37">
            <a:extLst>
              <a:ext uri="{FF2B5EF4-FFF2-40B4-BE49-F238E27FC236}">
                <a16:creationId xmlns:a16="http://schemas.microsoft.com/office/drawing/2014/main" id="{6815E163-21A9-41D5-8E47-89ED779248F1}"/>
              </a:ext>
            </a:extLst>
          </p:cNvPr>
          <p:cNvSpPr/>
          <p:nvPr/>
        </p:nvSpPr>
        <p:spPr>
          <a:xfrm>
            <a:off x="6582270" y="4765374"/>
            <a:ext cx="5180006" cy="421497"/>
          </a:xfrm>
          <a:prstGeom prst="roundRect">
            <a:avLst/>
          </a:prstGeom>
          <a:solidFill>
            <a:srgbClr val="32699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all" spc="0" normalizeH="0" baseline="0" noProof="0" dirty="0">
                <a:ln>
                  <a:noFill/>
                </a:ln>
                <a:solidFill>
                  <a:prstClr val="white"/>
                </a:solidFill>
                <a:effectLst/>
                <a:uLnTx/>
                <a:uFillTx/>
                <a:latin typeface="Calibri" panose="020F0502020204030204"/>
                <a:ea typeface="+mn-ea"/>
                <a:cs typeface="+mn-cs"/>
              </a:rPr>
              <a:t>results</a:t>
            </a:r>
          </a:p>
        </p:txBody>
      </p:sp>
      <p:sp>
        <p:nvSpPr>
          <p:cNvPr id="18" name="Pfeil: nach rechts gekrümmt 17">
            <a:extLst>
              <a:ext uri="{FF2B5EF4-FFF2-40B4-BE49-F238E27FC236}">
                <a16:creationId xmlns:a16="http://schemas.microsoft.com/office/drawing/2014/main" id="{3F5BBB5C-0123-4960-91B7-1DB86CA0DCC2}"/>
              </a:ext>
            </a:extLst>
          </p:cNvPr>
          <p:cNvSpPr/>
          <p:nvPr/>
        </p:nvSpPr>
        <p:spPr>
          <a:xfrm>
            <a:off x="4613337" y="4421059"/>
            <a:ext cx="854518" cy="835673"/>
          </a:xfrm>
          <a:prstGeom prst="curvedRightArrow">
            <a:avLst/>
          </a:prstGeom>
          <a:solidFill>
            <a:schemeClr val="bg1">
              <a:lumMod val="75000"/>
            </a:schemeClr>
          </a:solidFill>
          <a:ln>
            <a:solidFill>
              <a:srgbClr val="3269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Pfeil: nach unten 16">
            <a:extLst>
              <a:ext uri="{FF2B5EF4-FFF2-40B4-BE49-F238E27FC236}">
                <a16:creationId xmlns:a16="http://schemas.microsoft.com/office/drawing/2014/main" id="{10180A0E-EDCD-4E6B-BAAE-3EB74D842D56}"/>
              </a:ext>
            </a:extLst>
          </p:cNvPr>
          <p:cNvSpPr/>
          <p:nvPr/>
        </p:nvSpPr>
        <p:spPr>
          <a:xfrm>
            <a:off x="7099461" y="5259126"/>
            <a:ext cx="210509" cy="221422"/>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Pfeil: nach unten 16">
            <a:extLst>
              <a:ext uri="{FF2B5EF4-FFF2-40B4-BE49-F238E27FC236}">
                <a16:creationId xmlns:a16="http://schemas.microsoft.com/office/drawing/2014/main" id="{E5CBE2A0-09FC-4F29-B11E-629808D2BAAF}"/>
              </a:ext>
            </a:extLst>
          </p:cNvPr>
          <p:cNvSpPr/>
          <p:nvPr/>
        </p:nvSpPr>
        <p:spPr>
          <a:xfrm>
            <a:off x="8595879" y="5246538"/>
            <a:ext cx="210509" cy="221422"/>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Pfeil: nach unten 16">
            <a:extLst>
              <a:ext uri="{FF2B5EF4-FFF2-40B4-BE49-F238E27FC236}">
                <a16:creationId xmlns:a16="http://schemas.microsoft.com/office/drawing/2014/main" id="{5A4F0F72-6F12-4998-8D2A-7EC1F49DFEC4}"/>
              </a:ext>
            </a:extLst>
          </p:cNvPr>
          <p:cNvSpPr/>
          <p:nvPr/>
        </p:nvSpPr>
        <p:spPr>
          <a:xfrm>
            <a:off x="9987042" y="5247184"/>
            <a:ext cx="210509" cy="221422"/>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Pfeil: nach unten 16">
            <a:extLst>
              <a:ext uri="{FF2B5EF4-FFF2-40B4-BE49-F238E27FC236}">
                <a16:creationId xmlns:a16="http://schemas.microsoft.com/office/drawing/2014/main" id="{344884A3-14AA-4F28-8E79-D1D7A257B64A}"/>
              </a:ext>
            </a:extLst>
          </p:cNvPr>
          <p:cNvSpPr/>
          <p:nvPr/>
        </p:nvSpPr>
        <p:spPr>
          <a:xfrm>
            <a:off x="11067767" y="5267465"/>
            <a:ext cx="210509" cy="221422"/>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Grafik 22">
            <a:extLst>
              <a:ext uri="{FF2B5EF4-FFF2-40B4-BE49-F238E27FC236}">
                <a16:creationId xmlns:a16="http://schemas.microsoft.com/office/drawing/2014/main" id="{E8CF0388-C066-4FE7-9A41-A436C5092D83}"/>
              </a:ext>
            </a:extLst>
          </p:cNvPr>
          <p:cNvPicPr>
            <a:picLocks noChangeAspect="1"/>
          </p:cNvPicPr>
          <p:nvPr/>
        </p:nvPicPr>
        <p:blipFill rotWithShape="1">
          <a:blip r:embed="rId6"/>
          <a:srcRect l="2960" t="12433" r="86776" b="76354"/>
          <a:stretch/>
        </p:blipFill>
        <p:spPr>
          <a:xfrm>
            <a:off x="8092449" y="5527627"/>
            <a:ext cx="1079824" cy="640622"/>
          </a:xfrm>
          <a:prstGeom prst="rect">
            <a:avLst/>
          </a:prstGeom>
        </p:spPr>
      </p:pic>
      <p:pic>
        <p:nvPicPr>
          <p:cNvPr id="25" name="Grafik 24" descr="Internet">
            <a:extLst>
              <a:ext uri="{FF2B5EF4-FFF2-40B4-BE49-F238E27FC236}">
                <a16:creationId xmlns:a16="http://schemas.microsoft.com/office/drawing/2014/main" id="{662B5A04-AFAA-49E7-BA5C-EAE5C9D20F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11558" y="2813693"/>
            <a:ext cx="460848" cy="460848"/>
          </a:xfrm>
          <a:prstGeom prst="rect">
            <a:avLst/>
          </a:prstGeom>
        </p:spPr>
      </p:pic>
      <p:sp>
        <p:nvSpPr>
          <p:cNvPr id="3" name="Pfeil: nach rechts 2">
            <a:extLst>
              <a:ext uri="{FF2B5EF4-FFF2-40B4-BE49-F238E27FC236}">
                <a16:creationId xmlns:a16="http://schemas.microsoft.com/office/drawing/2014/main" id="{116E6F20-FC7A-439A-9860-377240328EED}"/>
              </a:ext>
            </a:extLst>
          </p:cNvPr>
          <p:cNvSpPr/>
          <p:nvPr/>
        </p:nvSpPr>
        <p:spPr>
          <a:xfrm>
            <a:off x="6042025" y="2967407"/>
            <a:ext cx="363523" cy="12649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noProof="0" dirty="0">
              <a:solidFill>
                <a:schemeClr val="tx1"/>
              </a:solidFill>
            </a:endParaRPr>
          </a:p>
        </p:txBody>
      </p:sp>
    </p:spTree>
    <p:extLst>
      <p:ext uri="{BB962C8B-B14F-4D97-AF65-F5344CB8AC3E}">
        <p14:creationId xmlns:p14="http://schemas.microsoft.com/office/powerpoint/2010/main" val="4221072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A633F-45A9-D076-F417-CF056A69DFD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57AFC40-1737-54F5-0F25-BF69EBACF5F7}"/>
              </a:ext>
            </a:extLst>
          </p:cNvPr>
          <p:cNvSpPr>
            <a:spLocks noGrp="1"/>
          </p:cNvSpPr>
          <p:nvPr>
            <p:ph type="title"/>
          </p:nvPr>
        </p:nvSpPr>
        <p:spPr/>
        <p:txBody>
          <a:bodyPr/>
          <a:lstStyle/>
          <a:p>
            <a:r>
              <a:rPr lang="en-GB" noProof="0" dirty="0"/>
              <a:t>Agenda</a:t>
            </a:r>
          </a:p>
        </p:txBody>
      </p:sp>
      <p:sp>
        <p:nvSpPr>
          <p:cNvPr id="5" name="Textplatzhalter 4">
            <a:extLst>
              <a:ext uri="{FF2B5EF4-FFF2-40B4-BE49-F238E27FC236}">
                <a16:creationId xmlns:a16="http://schemas.microsoft.com/office/drawing/2014/main" id="{7223F0F5-2C94-C4CB-B12A-A455C98F1E67}"/>
              </a:ext>
            </a:extLst>
          </p:cNvPr>
          <p:cNvSpPr>
            <a:spLocks noGrp="1"/>
          </p:cNvSpPr>
          <p:nvPr>
            <p:ph type="body" sz="quarter" idx="15"/>
          </p:nvPr>
        </p:nvSpPr>
        <p:spPr>
          <a:xfrm>
            <a:off x="550862" y="1129702"/>
            <a:ext cx="10982326" cy="453458"/>
          </a:xfrm>
          <a:solidFill>
            <a:schemeClr val="accent2">
              <a:lumMod val="20000"/>
              <a:lumOff val="80000"/>
            </a:schemeClr>
          </a:solidFill>
        </p:spPr>
        <p:txBody>
          <a:bodyPr anchor="ctr"/>
          <a:lstStyle/>
          <a:p>
            <a:pPr marL="0" indent="0">
              <a:buNone/>
            </a:pPr>
            <a:r>
              <a:rPr lang="en-GB" noProof="0" dirty="0"/>
              <a:t>Measuring tourism acceptance – why? </a:t>
            </a:r>
          </a:p>
        </p:txBody>
      </p:sp>
      <p:sp>
        <p:nvSpPr>
          <p:cNvPr id="6" name="Textplatzhalter 4">
            <a:extLst>
              <a:ext uri="{FF2B5EF4-FFF2-40B4-BE49-F238E27FC236}">
                <a16:creationId xmlns:a16="http://schemas.microsoft.com/office/drawing/2014/main" id="{3DDC3D73-6125-A1E3-6AE0-D532D70CC6C0}"/>
              </a:ext>
            </a:extLst>
          </p:cNvPr>
          <p:cNvSpPr txBox="1">
            <a:spLocks/>
          </p:cNvSpPr>
          <p:nvPr/>
        </p:nvSpPr>
        <p:spPr>
          <a:xfrm>
            <a:off x="550862" y="1770785"/>
            <a:ext cx="10982326" cy="453458"/>
          </a:xfrm>
          <a:prstGeom prst="rect">
            <a:avLst/>
          </a:prstGeom>
          <a:solidFill>
            <a:schemeClr val="accent2">
              <a:lumMod val="20000"/>
              <a:lumOff val="80000"/>
            </a:schemeClr>
          </a:solidFill>
        </p:spPr>
        <p:txBody>
          <a:bodyPr vert="horz" lIns="90000" tIns="46800" rIns="90000" bIns="46800" rtlCol="0">
            <a:spAutoFit/>
          </a:bodyPr>
          <a:lstStyle>
            <a:lvl1pPr indent="0">
              <a:lnSpc>
                <a:spcPct val="112000"/>
              </a:lnSpc>
              <a:spcBef>
                <a:spcPts val="0"/>
              </a:spcBef>
              <a:buFont typeface="Arial" panose="020B0604020202020204" pitchFamily="34" charset="0"/>
              <a:buNone/>
              <a:defRPr sz="2200"/>
            </a:lvl1pPr>
            <a:lvl2pPr marL="534988" indent="-263525">
              <a:lnSpc>
                <a:spcPct val="112000"/>
              </a:lnSpc>
              <a:spcBef>
                <a:spcPts val="0"/>
              </a:spcBef>
              <a:buFont typeface="Symbol" panose="05050102010706020507" pitchFamily="18" charset="2"/>
              <a:buChar char="-"/>
              <a:tabLst/>
              <a:defRPr sz="2200"/>
            </a:lvl2pPr>
            <a:lvl3pPr marL="806450" indent="-271463">
              <a:lnSpc>
                <a:spcPct val="112000"/>
              </a:lnSpc>
              <a:spcBef>
                <a:spcPts val="0"/>
              </a:spcBef>
              <a:buFont typeface="Symbol" panose="05050102010706020507" pitchFamily="18" charset="2"/>
              <a:buChar char="-"/>
              <a:tabLst/>
              <a:defRPr sz="2200"/>
            </a:lvl3pPr>
            <a:lvl4pPr marL="1076325" indent="-269875">
              <a:lnSpc>
                <a:spcPct val="112000"/>
              </a:lnSpc>
              <a:spcBef>
                <a:spcPts val="0"/>
              </a:spcBef>
              <a:buFont typeface="Symbol" panose="05050102010706020507" pitchFamily="18" charset="2"/>
              <a:buChar char="-"/>
              <a:defRPr sz="2200"/>
            </a:lvl4pPr>
            <a:lvl5pPr marL="1347788" indent="-271463">
              <a:lnSpc>
                <a:spcPct val="112000"/>
              </a:lnSpc>
              <a:spcBef>
                <a:spcPts val="0"/>
              </a:spcBef>
              <a:buFont typeface="Symbol" panose="05050102010706020507" pitchFamily="18" charset="2"/>
              <a:buChar char="-"/>
              <a:tabLst/>
              <a:defRPr sz="2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noProof="0" dirty="0"/>
              <a:t>Methodology</a:t>
            </a:r>
          </a:p>
        </p:txBody>
      </p:sp>
      <p:sp>
        <p:nvSpPr>
          <p:cNvPr id="9" name="Textplatzhalter 4">
            <a:extLst>
              <a:ext uri="{FF2B5EF4-FFF2-40B4-BE49-F238E27FC236}">
                <a16:creationId xmlns:a16="http://schemas.microsoft.com/office/drawing/2014/main" id="{DC8D0EDA-4C4F-234B-662F-CC33DF87AF03}"/>
              </a:ext>
            </a:extLst>
          </p:cNvPr>
          <p:cNvSpPr txBox="1">
            <a:spLocks/>
          </p:cNvSpPr>
          <p:nvPr/>
        </p:nvSpPr>
        <p:spPr>
          <a:xfrm>
            <a:off x="550862" y="2411868"/>
            <a:ext cx="10982326" cy="453458"/>
          </a:xfrm>
          <a:prstGeom prst="rect">
            <a:avLst/>
          </a:prstGeom>
          <a:solidFill>
            <a:srgbClr val="326996"/>
          </a:solidFill>
        </p:spPr>
        <p:txBody>
          <a:bodyPr vert="horz" lIns="90000" tIns="46800" rIns="90000" bIns="46800" rtlCol="0">
            <a:spAutoFit/>
          </a:bodyPr>
          <a:lstStyle>
            <a:lvl1pPr indent="0">
              <a:lnSpc>
                <a:spcPct val="112000"/>
              </a:lnSpc>
              <a:spcBef>
                <a:spcPts val="0"/>
              </a:spcBef>
              <a:buFont typeface="Arial" panose="020B0604020202020204" pitchFamily="34" charset="0"/>
              <a:buNone/>
              <a:defRPr sz="2200"/>
            </a:lvl1pPr>
            <a:lvl2pPr marL="534988" indent="-263525">
              <a:lnSpc>
                <a:spcPct val="112000"/>
              </a:lnSpc>
              <a:spcBef>
                <a:spcPts val="0"/>
              </a:spcBef>
              <a:buFont typeface="Symbol" panose="05050102010706020507" pitchFamily="18" charset="2"/>
              <a:buChar char="-"/>
              <a:tabLst/>
              <a:defRPr sz="2200"/>
            </a:lvl2pPr>
            <a:lvl3pPr marL="806450" indent="-271463">
              <a:lnSpc>
                <a:spcPct val="112000"/>
              </a:lnSpc>
              <a:spcBef>
                <a:spcPts val="0"/>
              </a:spcBef>
              <a:buFont typeface="Symbol" panose="05050102010706020507" pitchFamily="18" charset="2"/>
              <a:buChar char="-"/>
              <a:tabLst/>
              <a:defRPr sz="2200"/>
            </a:lvl3pPr>
            <a:lvl4pPr marL="1076325" indent="-269875">
              <a:lnSpc>
                <a:spcPct val="112000"/>
              </a:lnSpc>
              <a:spcBef>
                <a:spcPts val="0"/>
              </a:spcBef>
              <a:buFont typeface="Symbol" panose="05050102010706020507" pitchFamily="18" charset="2"/>
              <a:buChar char="-"/>
              <a:defRPr sz="2200"/>
            </a:lvl4pPr>
            <a:lvl5pPr marL="1347788" indent="-271463">
              <a:lnSpc>
                <a:spcPct val="112000"/>
              </a:lnSpc>
              <a:spcBef>
                <a:spcPts val="0"/>
              </a:spcBef>
              <a:buFont typeface="Symbol" panose="05050102010706020507" pitchFamily="18" charset="2"/>
              <a:buChar char="-"/>
              <a:tabLst/>
              <a:defRPr sz="2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noProof="0" dirty="0">
                <a:solidFill>
                  <a:schemeClr val="bg1"/>
                </a:solidFill>
              </a:rPr>
              <a:t>Questionnaire</a:t>
            </a:r>
          </a:p>
        </p:txBody>
      </p:sp>
      <p:sp>
        <p:nvSpPr>
          <p:cNvPr id="10" name="Textplatzhalter 4">
            <a:extLst>
              <a:ext uri="{FF2B5EF4-FFF2-40B4-BE49-F238E27FC236}">
                <a16:creationId xmlns:a16="http://schemas.microsoft.com/office/drawing/2014/main" id="{FF31F924-9365-3A77-4C0A-F66AE357E8E6}"/>
              </a:ext>
            </a:extLst>
          </p:cNvPr>
          <p:cNvSpPr txBox="1">
            <a:spLocks/>
          </p:cNvSpPr>
          <p:nvPr/>
        </p:nvSpPr>
        <p:spPr>
          <a:xfrm>
            <a:off x="550862" y="3052951"/>
            <a:ext cx="10982326" cy="453458"/>
          </a:xfrm>
          <a:prstGeom prst="rect">
            <a:avLst/>
          </a:prstGeom>
          <a:solidFill>
            <a:schemeClr val="accent2">
              <a:lumMod val="20000"/>
              <a:lumOff val="80000"/>
            </a:schemeClr>
          </a:solidFill>
        </p:spPr>
        <p:txBody>
          <a:bodyPr vert="horz" lIns="90000" tIns="46800" rIns="90000" bIns="46800" rtlCol="0">
            <a:spAutoFit/>
          </a:bodyPr>
          <a:lstStyle>
            <a:lvl1pPr indent="0">
              <a:lnSpc>
                <a:spcPct val="112000"/>
              </a:lnSpc>
              <a:spcBef>
                <a:spcPts val="0"/>
              </a:spcBef>
              <a:buFont typeface="Arial" panose="020B0604020202020204" pitchFamily="34" charset="0"/>
              <a:buNone/>
              <a:defRPr sz="2200"/>
            </a:lvl1pPr>
            <a:lvl2pPr marL="534988" indent="-263525">
              <a:lnSpc>
                <a:spcPct val="112000"/>
              </a:lnSpc>
              <a:spcBef>
                <a:spcPts val="0"/>
              </a:spcBef>
              <a:buFont typeface="Symbol" panose="05050102010706020507" pitchFamily="18" charset="2"/>
              <a:buChar char="-"/>
              <a:tabLst/>
              <a:defRPr sz="2200"/>
            </a:lvl2pPr>
            <a:lvl3pPr marL="806450" indent="-271463">
              <a:lnSpc>
                <a:spcPct val="112000"/>
              </a:lnSpc>
              <a:spcBef>
                <a:spcPts val="0"/>
              </a:spcBef>
              <a:buFont typeface="Symbol" panose="05050102010706020507" pitchFamily="18" charset="2"/>
              <a:buChar char="-"/>
              <a:tabLst/>
              <a:defRPr sz="2200"/>
            </a:lvl3pPr>
            <a:lvl4pPr marL="1076325" indent="-269875">
              <a:lnSpc>
                <a:spcPct val="112000"/>
              </a:lnSpc>
              <a:spcBef>
                <a:spcPts val="0"/>
              </a:spcBef>
              <a:buFont typeface="Symbol" panose="05050102010706020507" pitchFamily="18" charset="2"/>
              <a:buChar char="-"/>
              <a:defRPr sz="2200"/>
            </a:lvl4pPr>
            <a:lvl5pPr marL="1347788" indent="-271463">
              <a:lnSpc>
                <a:spcPct val="112000"/>
              </a:lnSpc>
              <a:spcBef>
                <a:spcPts val="0"/>
              </a:spcBef>
              <a:buFont typeface="Symbol" panose="05050102010706020507" pitchFamily="18" charset="2"/>
              <a:buChar char="-"/>
              <a:tabLst/>
              <a:defRPr sz="2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noProof="0" dirty="0"/>
              <a:t>Analyses &amp; results 2024</a:t>
            </a:r>
          </a:p>
        </p:txBody>
      </p:sp>
      <p:sp>
        <p:nvSpPr>
          <p:cNvPr id="11" name="Textplatzhalter 4">
            <a:extLst>
              <a:ext uri="{FF2B5EF4-FFF2-40B4-BE49-F238E27FC236}">
                <a16:creationId xmlns:a16="http://schemas.microsoft.com/office/drawing/2014/main" id="{9D683B81-CDFE-08C6-872C-3774D539F616}"/>
              </a:ext>
            </a:extLst>
          </p:cNvPr>
          <p:cNvSpPr txBox="1">
            <a:spLocks/>
          </p:cNvSpPr>
          <p:nvPr/>
        </p:nvSpPr>
        <p:spPr>
          <a:xfrm>
            <a:off x="550862" y="3694034"/>
            <a:ext cx="10982326" cy="453458"/>
          </a:xfrm>
          <a:prstGeom prst="rect">
            <a:avLst/>
          </a:prstGeom>
          <a:solidFill>
            <a:schemeClr val="accent2">
              <a:lumMod val="20000"/>
              <a:lumOff val="80000"/>
            </a:schemeClr>
          </a:solidFill>
        </p:spPr>
        <p:txBody>
          <a:bodyPr vert="horz" lIns="90000" tIns="46800" rIns="90000" bIns="46800" rtlCol="0">
            <a:spAutoFit/>
          </a:bodyPr>
          <a:lstStyle>
            <a:lvl1pPr indent="0">
              <a:lnSpc>
                <a:spcPct val="112000"/>
              </a:lnSpc>
              <a:spcBef>
                <a:spcPts val="0"/>
              </a:spcBef>
              <a:buFont typeface="Arial" panose="020B0604020202020204" pitchFamily="34" charset="0"/>
              <a:buNone/>
              <a:defRPr sz="2200"/>
            </a:lvl1pPr>
            <a:lvl2pPr marL="534988" indent="-263525">
              <a:lnSpc>
                <a:spcPct val="112000"/>
              </a:lnSpc>
              <a:spcBef>
                <a:spcPts val="0"/>
              </a:spcBef>
              <a:buFont typeface="Symbol" panose="05050102010706020507" pitchFamily="18" charset="2"/>
              <a:buChar char="-"/>
              <a:tabLst/>
              <a:defRPr sz="2200"/>
            </a:lvl2pPr>
            <a:lvl3pPr marL="806450" indent="-271463">
              <a:lnSpc>
                <a:spcPct val="112000"/>
              </a:lnSpc>
              <a:spcBef>
                <a:spcPts val="0"/>
              </a:spcBef>
              <a:buFont typeface="Symbol" panose="05050102010706020507" pitchFamily="18" charset="2"/>
              <a:buChar char="-"/>
              <a:tabLst/>
              <a:defRPr sz="2200"/>
            </a:lvl3pPr>
            <a:lvl4pPr marL="1076325" indent="-269875">
              <a:lnSpc>
                <a:spcPct val="112000"/>
              </a:lnSpc>
              <a:spcBef>
                <a:spcPts val="0"/>
              </a:spcBef>
              <a:buFont typeface="Symbol" panose="05050102010706020507" pitchFamily="18" charset="2"/>
              <a:buChar char="-"/>
              <a:defRPr sz="2200"/>
            </a:lvl4pPr>
            <a:lvl5pPr marL="1347788" indent="-271463">
              <a:lnSpc>
                <a:spcPct val="112000"/>
              </a:lnSpc>
              <a:spcBef>
                <a:spcPts val="0"/>
              </a:spcBef>
              <a:buFont typeface="Symbol" panose="05050102010706020507" pitchFamily="18" charset="2"/>
              <a:buChar char="-"/>
              <a:tabLst/>
              <a:defRPr sz="2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noProof="0" dirty="0"/>
              <a:t>Small Area Estimation Model</a:t>
            </a:r>
          </a:p>
        </p:txBody>
      </p:sp>
      <p:sp>
        <p:nvSpPr>
          <p:cNvPr id="12" name="Textplatzhalter 4">
            <a:extLst>
              <a:ext uri="{FF2B5EF4-FFF2-40B4-BE49-F238E27FC236}">
                <a16:creationId xmlns:a16="http://schemas.microsoft.com/office/drawing/2014/main" id="{B97823E6-75B5-7AEC-EC3F-07610733E78C}"/>
              </a:ext>
            </a:extLst>
          </p:cNvPr>
          <p:cNvSpPr txBox="1">
            <a:spLocks/>
          </p:cNvSpPr>
          <p:nvPr/>
        </p:nvSpPr>
        <p:spPr>
          <a:xfrm>
            <a:off x="550862" y="4335117"/>
            <a:ext cx="10982326" cy="453458"/>
          </a:xfrm>
          <a:prstGeom prst="rect">
            <a:avLst/>
          </a:prstGeom>
          <a:solidFill>
            <a:schemeClr val="accent2">
              <a:lumMod val="20000"/>
              <a:lumOff val="80000"/>
            </a:schemeClr>
          </a:solidFill>
        </p:spPr>
        <p:txBody>
          <a:bodyPr vert="horz" lIns="90000" tIns="46800" rIns="90000" bIns="46800" rtlCol="0">
            <a:spAutoFit/>
          </a:bodyPr>
          <a:lstStyle>
            <a:lvl1pPr indent="0">
              <a:lnSpc>
                <a:spcPct val="112000"/>
              </a:lnSpc>
              <a:spcBef>
                <a:spcPts val="0"/>
              </a:spcBef>
              <a:buFont typeface="Arial" panose="020B0604020202020204" pitchFamily="34" charset="0"/>
              <a:buNone/>
              <a:defRPr sz="2200"/>
            </a:lvl1pPr>
            <a:lvl2pPr marL="534988" indent="-263525">
              <a:lnSpc>
                <a:spcPct val="112000"/>
              </a:lnSpc>
              <a:spcBef>
                <a:spcPts val="0"/>
              </a:spcBef>
              <a:buFont typeface="Symbol" panose="05050102010706020507" pitchFamily="18" charset="2"/>
              <a:buChar char="-"/>
              <a:tabLst/>
              <a:defRPr sz="2200"/>
            </a:lvl2pPr>
            <a:lvl3pPr marL="806450" indent="-271463">
              <a:lnSpc>
                <a:spcPct val="112000"/>
              </a:lnSpc>
              <a:spcBef>
                <a:spcPts val="0"/>
              </a:spcBef>
              <a:buFont typeface="Symbol" panose="05050102010706020507" pitchFamily="18" charset="2"/>
              <a:buChar char="-"/>
              <a:tabLst/>
              <a:defRPr sz="2200"/>
            </a:lvl3pPr>
            <a:lvl4pPr marL="1076325" indent="-269875">
              <a:lnSpc>
                <a:spcPct val="112000"/>
              </a:lnSpc>
              <a:spcBef>
                <a:spcPts val="0"/>
              </a:spcBef>
              <a:buFont typeface="Symbol" panose="05050102010706020507" pitchFamily="18" charset="2"/>
              <a:buChar char="-"/>
              <a:defRPr sz="2200"/>
            </a:lvl4pPr>
            <a:lvl5pPr marL="1347788" indent="-271463">
              <a:lnSpc>
                <a:spcPct val="112000"/>
              </a:lnSpc>
              <a:spcBef>
                <a:spcPts val="0"/>
              </a:spcBef>
              <a:buFont typeface="Symbol" panose="05050102010706020507" pitchFamily="18" charset="2"/>
              <a:buChar char="-"/>
              <a:tabLst/>
              <a:defRPr sz="2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noProof="0"/>
              <a:t>Conclusions</a:t>
            </a:r>
            <a:endParaRPr lang="en-GB" noProof="0" dirty="0"/>
          </a:p>
        </p:txBody>
      </p:sp>
    </p:spTree>
    <p:extLst>
      <p:ext uri="{BB962C8B-B14F-4D97-AF65-F5344CB8AC3E}">
        <p14:creationId xmlns:p14="http://schemas.microsoft.com/office/powerpoint/2010/main" val="3845929537"/>
      </p:ext>
    </p:extLst>
  </p:cSld>
  <p:clrMapOvr>
    <a:masterClrMapping/>
  </p:clrMapOvr>
</p:sld>
</file>

<file path=ppt/theme/theme1.xml><?xml version="1.0" encoding="utf-8"?>
<a:theme xmlns:a="http://schemas.openxmlformats.org/drawingml/2006/main" name="Titelfolien">
  <a:themeElements>
    <a:clrScheme name="Statistik Austria">
      <a:dk1>
        <a:sysClr val="windowText" lastClr="000000"/>
      </a:dk1>
      <a:lt1>
        <a:sysClr val="window" lastClr="FFFFFF"/>
      </a:lt1>
      <a:dk2>
        <a:srgbClr val="000000"/>
      </a:dk2>
      <a:lt2>
        <a:srgbClr val="4B4B4B"/>
      </a:lt2>
      <a:accent1>
        <a:srgbClr val="CD5F69"/>
      </a:accent1>
      <a:accent2>
        <a:srgbClr val="417DB4"/>
      </a:accent2>
      <a:accent3>
        <a:srgbClr val="4B8264"/>
      </a:accent3>
      <a:accent4>
        <a:srgbClr val="6E5F5A"/>
      </a:accent4>
      <a:accent5>
        <a:srgbClr val="D79169"/>
      </a:accent5>
      <a:accent6>
        <a:srgbClr val="FAE191"/>
      </a:accent6>
      <a:hlink>
        <a:srgbClr val="AB3540"/>
      </a:hlink>
      <a:folHlink>
        <a:srgbClr val="AB354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75000"/>
          </a:schemeClr>
        </a:solidFill>
        <a:ln>
          <a:noFill/>
        </a:ln>
      </a:spPr>
      <a:bodyPr rtlCol="0" anchor="ctr"/>
      <a:lstStyle>
        <a:defPPr algn="ctr">
          <a:defRPr sz="2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90000" tIns="46800" rIns="90000" bIns="46800" rtlCol="0">
        <a:spAutoFit/>
      </a:bodyPr>
      <a:lstStyle>
        <a:defPPr marL="0" indent="0" algn="l" defTabSz="914400" rtl="0" eaLnBrk="1" latinLnBrk="0" hangingPunct="1">
          <a:lnSpc>
            <a:spcPct val="90000"/>
          </a:lnSpc>
          <a:spcBef>
            <a:spcPts val="0"/>
          </a:spcBef>
          <a:buFont typeface="Arial" panose="020B0604020202020204" pitchFamily="34" charset="0"/>
          <a:buNone/>
          <a:defRPr sz="2200" b="0" kern="1200" dirty="0" err="1" smtClean="0">
            <a:solidFill>
              <a:schemeClr val="bg1"/>
            </a:solidFill>
            <a:latin typeface="+mn-lt"/>
            <a:ea typeface="+mn-ea"/>
            <a:cs typeface="+mn-cs"/>
          </a:defRPr>
        </a:defPPr>
      </a:lstStyle>
    </a:txDef>
  </a:objectDefaults>
  <a:extraClrSchemeLst/>
  <a:extLst>
    <a:ext uri="{05A4C25C-085E-4340-85A3-A5531E510DB2}">
      <thm15:themeFamily xmlns:thm15="http://schemas.microsoft.com/office/thememl/2012/main" name="Präsentation_Vorlage_v1.7.potx" id="{33A12C06-CC3E-41C6-9ED7-BAD987F6FE82}" vid="{BA506DAD-D3E0-4C5C-8372-82332764F061}"/>
    </a:ext>
  </a:extLst>
</a:theme>
</file>

<file path=ppt/theme/theme2.xml><?xml version="1.0" encoding="utf-8"?>
<a:theme xmlns:a="http://schemas.openxmlformats.org/drawingml/2006/main" name="Inhaltsfolien">
  <a:themeElements>
    <a:clrScheme name="Statistik Austria">
      <a:dk1>
        <a:sysClr val="windowText" lastClr="000000"/>
      </a:dk1>
      <a:lt1>
        <a:sysClr val="window" lastClr="FFFFFF"/>
      </a:lt1>
      <a:dk2>
        <a:srgbClr val="000000"/>
      </a:dk2>
      <a:lt2>
        <a:srgbClr val="4B4B4B"/>
      </a:lt2>
      <a:accent1>
        <a:srgbClr val="CD5F69"/>
      </a:accent1>
      <a:accent2>
        <a:srgbClr val="417DB4"/>
      </a:accent2>
      <a:accent3>
        <a:srgbClr val="4B8264"/>
      </a:accent3>
      <a:accent4>
        <a:srgbClr val="6E5F5A"/>
      </a:accent4>
      <a:accent5>
        <a:srgbClr val="D79169"/>
      </a:accent5>
      <a:accent6>
        <a:srgbClr val="FAE191"/>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75000"/>
          </a:schemeClr>
        </a:solidFill>
        <a:ln>
          <a:noFill/>
        </a:ln>
      </a:spPr>
      <a:bodyPr rtlCol="0" anchor="ctr"/>
      <a:lstStyle>
        <a:defPPr algn="ctr">
          <a:defRPr sz="2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90000" tIns="46800" rIns="90000" bIns="46800" rtlCol="0">
        <a:spAutoFit/>
      </a:bodyPr>
      <a:lstStyle>
        <a:defPPr marL="0" indent="0" algn="l" defTabSz="914400" rtl="0" eaLnBrk="1" latinLnBrk="0" hangingPunct="1">
          <a:lnSpc>
            <a:spcPct val="90000"/>
          </a:lnSpc>
          <a:spcBef>
            <a:spcPts val="0"/>
          </a:spcBef>
          <a:buFont typeface="Arial" panose="020B0604020202020204" pitchFamily="34" charset="0"/>
          <a:buNone/>
          <a:defRPr sz="2200" kern="1200" dirty="0" err="1" smtClean="0">
            <a:solidFill>
              <a:schemeClr val="tx1"/>
            </a:solidFill>
            <a:latin typeface="+mn-lt"/>
            <a:ea typeface="+mn-ea"/>
            <a:cs typeface="+mn-cs"/>
          </a:defRPr>
        </a:defPPr>
      </a:lstStyle>
    </a:txDef>
  </a:objectDefaults>
  <a:extraClrSchemeLst/>
  <a:extLst>
    <a:ext uri="{05A4C25C-085E-4340-85A3-A5531E510DB2}">
      <thm15:themeFamily xmlns:thm15="http://schemas.microsoft.com/office/thememl/2012/main" name="Präsentation_Vorlage_v1.7.potx" id="{33A12C06-CC3E-41C6-9ED7-BAD987F6FE82}" vid="{CF84F504-D7CA-49C3-9578-2A98C1F68382}"/>
    </a:ext>
  </a:extLst>
</a:theme>
</file>

<file path=ppt/theme/theme3.xml><?xml version="1.0" encoding="utf-8"?>
<a:theme xmlns:a="http://schemas.openxmlformats.org/drawingml/2006/main" name="How to?">
  <a:themeElements>
    <a:clrScheme name="Statistik Austria">
      <a:dk1>
        <a:sysClr val="windowText" lastClr="000000"/>
      </a:dk1>
      <a:lt1>
        <a:sysClr val="window" lastClr="FFFFFF"/>
      </a:lt1>
      <a:dk2>
        <a:srgbClr val="000000"/>
      </a:dk2>
      <a:lt2>
        <a:srgbClr val="4B4B4B"/>
      </a:lt2>
      <a:accent1>
        <a:srgbClr val="CD5F69"/>
      </a:accent1>
      <a:accent2>
        <a:srgbClr val="417DB4"/>
      </a:accent2>
      <a:accent3>
        <a:srgbClr val="4B8264"/>
      </a:accent3>
      <a:accent4>
        <a:srgbClr val="6E5F5A"/>
      </a:accent4>
      <a:accent5>
        <a:srgbClr val="D79169"/>
      </a:accent5>
      <a:accent6>
        <a:srgbClr val="FAE191"/>
      </a:accent6>
      <a:hlink>
        <a:srgbClr val="AB3540"/>
      </a:hlink>
      <a:folHlink>
        <a:srgbClr val="AB354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75000"/>
          </a:schemeClr>
        </a:solidFill>
        <a:ln>
          <a:noFill/>
        </a:ln>
      </a:spPr>
      <a:bodyPr rtlCol="0" anchor="ctr"/>
      <a:lstStyle>
        <a:defPPr algn="ctr">
          <a:defRPr sz="2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90000" tIns="46800" rIns="90000" bIns="46800" rtlCol="0">
        <a:spAutoFit/>
      </a:bodyPr>
      <a:lstStyle>
        <a:defPPr marL="0" indent="0" algn="l" defTabSz="914400" rtl="0" eaLnBrk="1" latinLnBrk="0" hangingPunct="1">
          <a:lnSpc>
            <a:spcPct val="90000"/>
          </a:lnSpc>
          <a:spcBef>
            <a:spcPts val="0"/>
          </a:spcBef>
          <a:buFont typeface="Arial" panose="020B0604020202020204" pitchFamily="34" charset="0"/>
          <a:buNone/>
          <a:defRPr sz="2200" b="0" i="0" kern="1200" dirty="0" err="1" smtClean="0">
            <a:solidFill>
              <a:schemeClr val="bg1"/>
            </a:solidFill>
            <a:latin typeface="+mn-lt"/>
            <a:ea typeface="+mn-ea"/>
            <a:cs typeface="+mn-cs"/>
          </a:defRPr>
        </a:defPPr>
      </a:lstStyle>
    </a:txDef>
  </a:objectDefaults>
  <a:extraClrSchemeLst/>
  <a:extLst>
    <a:ext uri="{05A4C25C-085E-4340-85A3-A5531E510DB2}">
      <thm15:themeFamily xmlns:thm15="http://schemas.microsoft.com/office/thememl/2012/main" name="Präsentation_Vorlage_v1.7.potx" id="{33A12C06-CC3E-41C6-9ED7-BAD987F6FE82}" vid="{F2AE2F3C-8456-437A-A9DF-F06327DB918A}"/>
    </a:ext>
  </a:extLst>
</a:theme>
</file>

<file path=ppt/theme/theme4.xml><?xml version="1.0" encoding="utf-8"?>
<a:theme xmlns:a="http://schemas.openxmlformats.org/drawingml/2006/main" name="Kontaktfolie">
  <a:themeElements>
    <a:clrScheme name="Statistik Austria">
      <a:dk1>
        <a:sysClr val="windowText" lastClr="000000"/>
      </a:dk1>
      <a:lt1>
        <a:sysClr val="window" lastClr="FFFFFF"/>
      </a:lt1>
      <a:dk2>
        <a:srgbClr val="000000"/>
      </a:dk2>
      <a:lt2>
        <a:srgbClr val="4B4B4B"/>
      </a:lt2>
      <a:accent1>
        <a:srgbClr val="CD5F69"/>
      </a:accent1>
      <a:accent2>
        <a:srgbClr val="417DB4"/>
      </a:accent2>
      <a:accent3>
        <a:srgbClr val="4B8264"/>
      </a:accent3>
      <a:accent4>
        <a:srgbClr val="6E5F5A"/>
      </a:accent4>
      <a:accent5>
        <a:srgbClr val="D79169"/>
      </a:accent5>
      <a:accent6>
        <a:srgbClr val="FAE191"/>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75000"/>
          </a:schemeClr>
        </a:solidFill>
        <a:ln>
          <a:noFill/>
        </a:ln>
      </a:spPr>
      <a:bodyPr rtlCol="0" anchor="ctr"/>
      <a:lstStyle>
        <a:defPPr algn="ctr">
          <a:defRPr sz="2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90000" tIns="46800" rIns="90000" bIns="46800" rtlCol="0">
        <a:spAutoFit/>
      </a:bodyPr>
      <a:lstStyle>
        <a:defPPr marL="0" indent="0" algn="l" defTabSz="914400" rtl="0" eaLnBrk="1" latinLnBrk="0" hangingPunct="1">
          <a:lnSpc>
            <a:spcPct val="90000"/>
          </a:lnSpc>
          <a:spcBef>
            <a:spcPts val="0"/>
          </a:spcBef>
          <a:buFont typeface="Arial" panose="020B0604020202020204" pitchFamily="34" charset="0"/>
          <a:buNone/>
          <a:defRPr sz="2200" b="0" kern="1200" dirty="0" err="1" smtClean="0">
            <a:solidFill>
              <a:schemeClr val="bg1"/>
            </a:solidFill>
            <a:latin typeface="+mn-lt"/>
            <a:ea typeface="+mn-ea"/>
            <a:cs typeface="+mn-cs"/>
          </a:defRPr>
        </a:defPPr>
      </a:lstStyle>
    </a:txDef>
  </a:objectDefaults>
  <a:extraClrSchemeLst/>
  <a:extLst>
    <a:ext uri="{05A4C25C-085E-4340-85A3-A5531E510DB2}">
      <thm15:themeFamily xmlns:thm15="http://schemas.microsoft.com/office/thememl/2012/main" name="Präsentation_Vorlage_v1.7.potx" id="{33A12C06-CC3E-41C6-9ED7-BAD987F6FE82}" vid="{913153CD-64DC-45D4-B9D0-9894D91C370B}"/>
    </a:ext>
  </a:extLst>
</a:theme>
</file>

<file path=ppt/theme/theme5.xml><?xml version="1.0" encoding="utf-8"?>
<a:theme xmlns:a="http://schemas.openxmlformats.org/drawingml/2006/main" name="1_Inhaltsfolien">
  <a:themeElements>
    <a:clrScheme name="Statistik Austria">
      <a:dk1>
        <a:sysClr val="windowText" lastClr="000000"/>
      </a:dk1>
      <a:lt1>
        <a:sysClr val="window" lastClr="FFFFFF"/>
      </a:lt1>
      <a:dk2>
        <a:srgbClr val="000000"/>
      </a:dk2>
      <a:lt2>
        <a:srgbClr val="4B4B4B"/>
      </a:lt2>
      <a:accent1>
        <a:srgbClr val="CD5F69"/>
      </a:accent1>
      <a:accent2>
        <a:srgbClr val="417DB4"/>
      </a:accent2>
      <a:accent3>
        <a:srgbClr val="4B8264"/>
      </a:accent3>
      <a:accent4>
        <a:srgbClr val="6E5F5A"/>
      </a:accent4>
      <a:accent5>
        <a:srgbClr val="D79169"/>
      </a:accent5>
      <a:accent6>
        <a:srgbClr val="FAE191"/>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75000"/>
          </a:schemeClr>
        </a:solidFill>
        <a:ln>
          <a:noFill/>
        </a:ln>
      </a:spPr>
      <a:bodyPr rtlCol="0" anchor="ctr"/>
      <a:lstStyle>
        <a:defPPr algn="ctr">
          <a:defRPr sz="2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90000" tIns="46800" rIns="90000" bIns="46800" rtlCol="0">
        <a:spAutoFit/>
      </a:bodyPr>
      <a:lstStyle>
        <a:defPPr marL="0" indent="0" algn="l" defTabSz="914400" rtl="0" eaLnBrk="1" latinLnBrk="0" hangingPunct="1">
          <a:lnSpc>
            <a:spcPct val="90000"/>
          </a:lnSpc>
          <a:spcBef>
            <a:spcPts val="0"/>
          </a:spcBef>
          <a:buFont typeface="Arial" panose="020B0604020202020204" pitchFamily="34" charset="0"/>
          <a:buNone/>
          <a:defRPr sz="2200" kern="1200" dirty="0" err="1" smtClean="0">
            <a:solidFill>
              <a:schemeClr val="tx1"/>
            </a:solidFill>
            <a:latin typeface="+mn-lt"/>
            <a:ea typeface="+mn-ea"/>
            <a:cs typeface="+mn-cs"/>
          </a:defRPr>
        </a:defPPr>
      </a:lstStyle>
    </a:txDef>
  </a:objectDefaults>
  <a:extraClrSchemeLst/>
  <a:extLst>
    <a:ext uri="{05A4C25C-085E-4340-85A3-A5531E510DB2}">
      <thm15:themeFamily xmlns:thm15="http://schemas.microsoft.com/office/thememl/2012/main" name="Präsentation_Vorlage_v1.7.potx" id="{33A12C06-CC3E-41C6-9ED7-BAD987F6FE82}" vid="{CF84F504-D7CA-49C3-9578-2A98C1F68382}"/>
    </a:ext>
  </a:extLst>
</a:theme>
</file>

<file path=ppt/theme/theme6.xml><?xml version="1.0" encoding="utf-8"?>
<a:theme xmlns:a="http://schemas.openxmlformats.org/drawingml/2006/main" name="1_Titelfolien">
  <a:themeElements>
    <a:clrScheme name="Statistik Austria">
      <a:dk1>
        <a:sysClr val="windowText" lastClr="000000"/>
      </a:dk1>
      <a:lt1>
        <a:sysClr val="window" lastClr="FFFFFF"/>
      </a:lt1>
      <a:dk2>
        <a:srgbClr val="000000"/>
      </a:dk2>
      <a:lt2>
        <a:srgbClr val="4B4B4B"/>
      </a:lt2>
      <a:accent1>
        <a:srgbClr val="CD5F69"/>
      </a:accent1>
      <a:accent2>
        <a:srgbClr val="417DB4"/>
      </a:accent2>
      <a:accent3>
        <a:srgbClr val="4B8264"/>
      </a:accent3>
      <a:accent4>
        <a:srgbClr val="6E5F5A"/>
      </a:accent4>
      <a:accent5>
        <a:srgbClr val="D79169"/>
      </a:accent5>
      <a:accent6>
        <a:srgbClr val="FAE191"/>
      </a:accent6>
      <a:hlink>
        <a:srgbClr val="AB3540"/>
      </a:hlink>
      <a:folHlink>
        <a:srgbClr val="AB354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75000"/>
          </a:schemeClr>
        </a:solidFill>
        <a:ln>
          <a:noFill/>
        </a:ln>
      </a:spPr>
      <a:bodyPr rtlCol="0" anchor="ctr"/>
      <a:lstStyle>
        <a:defPPr algn="ctr">
          <a:defRPr sz="2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90000" tIns="46800" rIns="90000" bIns="46800" rtlCol="0">
        <a:spAutoFit/>
      </a:bodyPr>
      <a:lstStyle>
        <a:defPPr marL="0" indent="0" algn="l" defTabSz="914400" rtl="0" eaLnBrk="1" latinLnBrk="0" hangingPunct="1">
          <a:lnSpc>
            <a:spcPct val="90000"/>
          </a:lnSpc>
          <a:spcBef>
            <a:spcPts val="0"/>
          </a:spcBef>
          <a:buFont typeface="Arial" panose="020B0604020202020204" pitchFamily="34" charset="0"/>
          <a:buNone/>
          <a:defRPr sz="2200" b="0" kern="1200" dirty="0" err="1" smtClean="0">
            <a:solidFill>
              <a:schemeClr val="bg1"/>
            </a:solidFill>
            <a:latin typeface="+mn-lt"/>
            <a:ea typeface="+mn-ea"/>
            <a:cs typeface="+mn-cs"/>
          </a:defRPr>
        </a:defPPr>
      </a:lstStyle>
    </a:txDef>
  </a:objectDefaults>
  <a:extraClrSchemeLst/>
  <a:extLst>
    <a:ext uri="{05A4C25C-085E-4340-85A3-A5531E510DB2}">
      <thm15:themeFamily xmlns:thm15="http://schemas.microsoft.com/office/thememl/2012/main" name="Präsentation_Vorlage_v1.7.potx" id="{33A12C06-CC3E-41C6-9ED7-BAD987F6FE82}" vid="{BA506DAD-D3E0-4C5C-8372-82332764F061}"/>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Präsentation_Vorlage_v1.7</Template>
  <TotalTime>0</TotalTime>
  <Words>2539</Words>
  <Application>Microsoft Office PowerPoint</Application>
  <PresentationFormat>Widescreen</PresentationFormat>
  <Paragraphs>291</Paragraphs>
  <Slides>25</Slides>
  <Notes>16</Notes>
  <HiddenSlides>1</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25</vt:i4>
      </vt:variant>
    </vt:vector>
  </HeadingPairs>
  <TitlesOfParts>
    <vt:vector size="37" baseType="lpstr">
      <vt:lpstr>Arial</vt:lpstr>
      <vt:lpstr>Arial Narrow</vt:lpstr>
      <vt:lpstr>Calibri</vt:lpstr>
      <vt:lpstr>Symbol</vt:lpstr>
      <vt:lpstr>Times New Roman</vt:lpstr>
      <vt:lpstr>Wingdings</vt:lpstr>
      <vt:lpstr>Titelfolien</vt:lpstr>
      <vt:lpstr>Inhaltsfolien</vt:lpstr>
      <vt:lpstr>How to?</vt:lpstr>
      <vt:lpstr>Kontaktfolie</vt:lpstr>
      <vt:lpstr>1_Inhaltsfolien</vt:lpstr>
      <vt:lpstr>1_Titelfolien</vt:lpstr>
      <vt:lpstr>PowerPoint Presentation</vt:lpstr>
      <vt:lpstr>Tourism and Travel Statistics – Statistics Austria</vt:lpstr>
      <vt:lpstr>Agenda</vt:lpstr>
      <vt:lpstr>Measuring tourism acceptance – why? (1)</vt:lpstr>
      <vt:lpstr>Measuring tourism acceptance – why? (2)</vt:lpstr>
      <vt:lpstr>Agenda</vt:lpstr>
      <vt:lpstr>Methodology Facts – How, who and when?</vt:lpstr>
      <vt:lpstr>Data collection process</vt:lpstr>
      <vt:lpstr>Agenda</vt:lpstr>
      <vt:lpstr>Questionnaire in force (1)</vt:lpstr>
      <vt:lpstr>Questionnaire in force (2)</vt:lpstr>
      <vt:lpstr>Questionnaire in force (3)</vt:lpstr>
      <vt:lpstr>Questionnaire in force (4)</vt:lpstr>
      <vt:lpstr>Agenda</vt:lpstr>
      <vt:lpstr>45% have positive perception of tourism</vt:lpstr>
      <vt:lpstr>Why is tourism perceived positively or negatively?</vt:lpstr>
      <vt:lpstr>Three quarters see tourism as important for Austria</vt:lpstr>
      <vt:lpstr>Number of tourists is too high for 6% of the population</vt:lpstr>
      <vt:lpstr>Acceptance of tourism varies depending on place and season</vt:lpstr>
      <vt:lpstr>For 5% tourism is of very high economic importance</vt:lpstr>
      <vt:lpstr>Agenda</vt:lpstr>
      <vt:lpstr>Small Area Estimation Model (SAE)</vt:lpstr>
      <vt:lpstr>STATatlas: Acceptance of tourism on municipality level </vt:lpstr>
      <vt:lpstr>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DAUL Rebecca</dc:creator>
  <cp:lastModifiedBy>Daniela Ravindra</cp:lastModifiedBy>
  <cp:revision>333</cp:revision>
  <cp:lastPrinted>2024-04-05T06:59:37Z</cp:lastPrinted>
  <dcterms:created xsi:type="dcterms:W3CDTF">2023-12-11T07:09:10Z</dcterms:created>
  <dcterms:modified xsi:type="dcterms:W3CDTF">2025-09-08T10:01:58Z</dcterms:modified>
</cp:coreProperties>
</file>